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44"/>
  </p:notesMasterIdLst>
  <p:sldIdLst>
    <p:sldId id="257" r:id="rId2"/>
    <p:sldId id="256" r:id="rId3"/>
    <p:sldId id="258" r:id="rId4"/>
    <p:sldId id="278" r:id="rId5"/>
    <p:sldId id="261" r:id="rId6"/>
    <p:sldId id="279" r:id="rId7"/>
    <p:sldId id="280" r:id="rId8"/>
    <p:sldId id="281" r:id="rId9"/>
    <p:sldId id="262" r:id="rId10"/>
    <p:sldId id="307" r:id="rId11"/>
    <p:sldId id="291" r:id="rId12"/>
    <p:sldId id="295" r:id="rId13"/>
    <p:sldId id="289" r:id="rId14"/>
    <p:sldId id="292" r:id="rId15"/>
    <p:sldId id="293" r:id="rId16"/>
    <p:sldId id="290" r:id="rId17"/>
    <p:sldId id="296" r:id="rId18"/>
    <p:sldId id="294" r:id="rId19"/>
    <p:sldId id="265" r:id="rId20"/>
    <p:sldId id="282" r:id="rId21"/>
    <p:sldId id="283" r:id="rId22"/>
    <p:sldId id="264" r:id="rId23"/>
    <p:sldId id="263" r:id="rId24"/>
    <p:sldId id="284" r:id="rId25"/>
    <p:sldId id="306" r:id="rId26"/>
    <p:sldId id="308" r:id="rId27"/>
    <p:sldId id="285" r:id="rId28"/>
    <p:sldId id="286" r:id="rId29"/>
    <p:sldId id="287" r:id="rId30"/>
    <p:sldId id="298" r:id="rId31"/>
    <p:sldId id="300" r:id="rId32"/>
    <p:sldId id="297" r:id="rId33"/>
    <p:sldId id="267" r:id="rId34"/>
    <p:sldId id="288" r:id="rId35"/>
    <p:sldId id="269" r:id="rId36"/>
    <p:sldId id="302" r:id="rId37"/>
    <p:sldId id="301" r:id="rId38"/>
    <p:sldId id="303" r:id="rId39"/>
    <p:sldId id="305" r:id="rId40"/>
    <p:sldId id="259" r:id="rId41"/>
    <p:sldId id="309" r:id="rId42"/>
    <p:sldId id="276" r:id="rId4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9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4660"/>
  </p:normalViewPr>
  <p:slideViewPr>
    <p:cSldViewPr snapToGrid="0">
      <p:cViewPr>
        <p:scale>
          <a:sx n="117" d="100"/>
          <a:sy n="117" d="100"/>
        </p:scale>
        <p:origin x="-12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8BB45-F199-44AC-8093-2EE6F8D0FDEA}" type="datetimeFigureOut">
              <a:rPr lang="tr-TR" smtClean="0"/>
              <a:t>08.04.2019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4325E-175E-4997-B95E-AD5F5297A4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844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4325E-175E-4997-B95E-AD5F5297A4D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50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4325E-175E-4997-B95E-AD5F5297A4D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04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50A2-A292-426F-A378-E8529FC171D6}" type="datetime1">
              <a:rPr lang="tr-TR" smtClean="0"/>
              <a:t>08.04.2019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77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7D6D-50CE-47F7-98EF-026CCC79FBAB}" type="datetime1">
              <a:rPr lang="tr-TR" smtClean="0"/>
              <a:t>08.04.2019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32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704E-E22A-499B-A5C7-803943AC45CF}" type="datetime1">
              <a:rPr lang="tr-TR" smtClean="0"/>
              <a:t>08.04.2019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45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F38E-F36B-4369-9259-9A46049D1246}" type="datetime1">
              <a:rPr lang="tr-TR" smtClean="0"/>
              <a:t>08.04.2019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526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056E-5A42-4C4C-9302-F7750FA5CC01}" type="datetime1">
              <a:rPr lang="tr-TR" smtClean="0"/>
              <a:t>08.04.2019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06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3DEB-1A6C-43DC-B74A-4711713C0266}" type="datetime1">
              <a:rPr lang="tr-TR" smtClean="0"/>
              <a:t>08.04.2019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65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0860-1C2C-4867-87DC-43096E65EA6B}" type="datetime1">
              <a:rPr lang="tr-TR" smtClean="0"/>
              <a:t>08.04.2019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3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5266-43F9-400C-8A3A-AC0B9B20A8EC}" type="datetime1">
              <a:rPr lang="tr-TR" smtClean="0"/>
              <a:t>08.04.2019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6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6169-3060-4B4E-9F7B-B768B0182286}" type="datetime1">
              <a:rPr lang="tr-TR" smtClean="0"/>
              <a:t>08.04.2019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/>
              <a:t>YTU Erasmus+ Program Birimi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99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831260-8D65-431A-B182-2EB6AD92F040}" type="datetime1">
              <a:rPr lang="tr-TR" smtClean="0"/>
              <a:t>08.04.2019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YTU Erasmus+ Program Birimi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80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85F1-82CD-4AF3-B482-6025363AAF15}" type="datetime1">
              <a:rPr lang="tr-TR" smtClean="0"/>
              <a:t>08.04.2019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54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B4DF9D-FE79-4747-9BE2-BA36D57DCC1D}" type="datetime1">
              <a:rPr lang="tr-TR" smtClean="0"/>
              <a:t>08.04.2019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YTU Erasmus+ Program Birimi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60B34E-BCC5-45D8-9C5D-D5BEB3264A01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90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.yildiz.edu.t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.yildiz.edu.tr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tuerasmus.yildiz.edu.tr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logna.yildiz.edu.tr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.yildiz.edu.tr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.yildiz.edu.tr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.yildiz.edu.tr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.yildiz.edu.t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.yildiz.edu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97357" y="2159726"/>
            <a:ext cx="7922380" cy="2220685"/>
          </a:xfrm>
        </p:spPr>
        <p:txBody>
          <a:bodyPr>
            <a:normAutofit/>
          </a:bodyPr>
          <a:lstStyle/>
          <a:p>
            <a:pPr algn="ctr"/>
            <a:r>
              <a:rPr lang="tr-TR" sz="4000" dirty="0">
                <a:solidFill>
                  <a:srgbClr val="002060"/>
                </a:solidFill>
              </a:rPr>
              <a:t>ERASMUS+ ÖĞRENCİ HAREKETLİLİĞİ</a:t>
            </a:r>
            <a:br>
              <a:rPr lang="tr-TR" sz="4000" dirty="0">
                <a:solidFill>
                  <a:srgbClr val="002060"/>
                </a:solidFill>
              </a:rPr>
            </a:br>
            <a:r>
              <a:rPr lang="tr-TR" sz="3600" dirty="0">
                <a:solidFill>
                  <a:srgbClr val="002060"/>
                </a:solidFill>
              </a:rPr>
              <a:t>Öğrenim ve Staj Faaliyetleri</a:t>
            </a:r>
            <a:r>
              <a:rPr lang="tr-TR" sz="4000" dirty="0">
                <a:solidFill>
                  <a:srgbClr val="002060"/>
                </a:solidFill>
              </a:rPr>
              <a:t/>
            </a:r>
            <a:br>
              <a:rPr lang="tr-TR" sz="4000" dirty="0">
                <a:solidFill>
                  <a:srgbClr val="002060"/>
                </a:solidFill>
              </a:rPr>
            </a:br>
            <a:r>
              <a:rPr lang="tr-TR" sz="3200" dirty="0">
                <a:solidFill>
                  <a:srgbClr val="002060"/>
                </a:solidFill>
              </a:rPr>
              <a:t>Oryantasyon Sunumu</a:t>
            </a:r>
            <a:br>
              <a:rPr lang="tr-TR" sz="3200" dirty="0">
                <a:solidFill>
                  <a:srgbClr val="002060"/>
                </a:solidFill>
              </a:rPr>
            </a:br>
            <a:r>
              <a:rPr lang="tr-TR" sz="2800" dirty="0">
                <a:solidFill>
                  <a:srgbClr val="002060"/>
                </a:solidFill>
              </a:rPr>
              <a:t>02 Nisan 2019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2281644" y="696686"/>
            <a:ext cx="8596667" cy="13027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000" b="1" dirty="0">
                <a:solidFill>
                  <a:srgbClr val="002060"/>
                </a:solidFill>
              </a:rPr>
              <a:t>YILDIZ TEKNİK ÜNİVERSİTESİ</a:t>
            </a:r>
          </a:p>
          <a:p>
            <a:r>
              <a:rPr lang="tr-TR" sz="2000" b="1" dirty="0">
                <a:solidFill>
                  <a:srgbClr val="002060"/>
                </a:solidFill>
              </a:rPr>
              <a:t>Uluslararası İlişkiler Koordinatörlüğü</a:t>
            </a:r>
          </a:p>
          <a:p>
            <a:r>
              <a:rPr lang="tr-TR" sz="2000" b="1" dirty="0">
                <a:solidFill>
                  <a:srgbClr val="002060"/>
                </a:solidFill>
              </a:rPr>
              <a:t>Erasmus+ Program Birimi</a:t>
            </a:r>
          </a:p>
        </p:txBody>
      </p:sp>
      <p:pic>
        <p:nvPicPr>
          <p:cNvPr id="1026" name="Picture 2" descr="https://upload.wikimedia.org/wikipedia/tr/3/31/Y%C4%B1ld%C4%B1z_Teknik_%C3%9Cniversitesi_Logo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41" y="426718"/>
            <a:ext cx="1414056" cy="140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 8"/>
          <p:cNvGrpSpPr/>
          <p:nvPr/>
        </p:nvGrpSpPr>
        <p:grpSpPr>
          <a:xfrm>
            <a:off x="2973885" y="5076955"/>
            <a:ext cx="3475042" cy="929210"/>
            <a:chOff x="6722703" y="5605802"/>
            <a:chExt cx="3606093" cy="957921"/>
          </a:xfrm>
        </p:grpSpPr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2703" y="5623966"/>
              <a:ext cx="1711141" cy="939757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7384" y="5605802"/>
              <a:ext cx="1791412" cy="939757"/>
            </a:xfrm>
            <a:prstGeom prst="rect">
              <a:avLst/>
            </a:prstGeom>
          </p:spPr>
        </p:pic>
      </p:grpSp>
      <p:pic>
        <p:nvPicPr>
          <p:cNvPr id="12" name="Picture 2" descr="C:\Users\GT\Desktop\EU flag-Erasmus+_vect_PO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27" y="5094575"/>
            <a:ext cx="3022285" cy="86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19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6432" y="985056"/>
            <a:ext cx="9762310" cy="727166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– Dilekçeler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4993" y="1994263"/>
            <a:ext cx="9422676" cy="3901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1800" dirty="0">
                <a:hlinkClick r:id="rId2"/>
              </a:rPr>
              <a:t>www.erasmus.yildiz.edu.tr</a:t>
            </a:r>
            <a:r>
              <a:rPr lang="tr-TR" sz="1800" dirty="0"/>
              <a:t> /</a:t>
            </a:r>
            <a:r>
              <a:rPr lang="tr-T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Dilekçeler</a:t>
            </a:r>
          </a:p>
          <a:p>
            <a:pPr marL="0" indent="0">
              <a:buNone/>
            </a:pP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Öğrencilerin izinli sayılabilmeleri için kendi bölümlerine, Erasmus+ faaliyeti yapıyor olacağını belirten bir dilekçe vermeleri gerekebilir. Bölüm sekreterliğinizden bilgi alabilirsiniz. 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 öğrencinin bir defa kurum ve bir defa dönem değiştirme hakkı bulunmaktadır.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Faaliyetten yararlanmayacak öğrencilerin, feragat dilekçesi ile Erasmus+ Program Birimini bilgilendirmeleri gerekmektedir. Hibenin etkin kullanımı ve diğer öğrencilerimizin mağdur olmamaları için gereken özeni göstermenizi talep etmekteyiz.</a:t>
            </a:r>
          </a:p>
          <a:p>
            <a:pPr marL="0" indent="0">
              <a:buNone/>
            </a:pPr>
            <a:endParaRPr lang="tr-TR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1800" i="1" dirty="0">
                <a:solidFill>
                  <a:srgbClr val="0070C0"/>
                </a:solidFill>
              </a:rPr>
              <a:t>Dilekçeleri Erasmus+ Program Birimine iletmeden önce bölüm koordinatörünüze onaylatmalısınız.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118675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941440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Gidiş Dosyası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160416" y="2526550"/>
            <a:ext cx="6043748" cy="3585585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endParaRPr lang="tr-TR" sz="56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6400" dirty="0"/>
              <a:t> Başvuru Formu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Öğrenim Anlaşması                       (Learning </a:t>
            </a:r>
            <a:r>
              <a:rPr lang="tr-TR" sz="6400" dirty="0" err="1"/>
              <a:t>Agreement</a:t>
            </a:r>
            <a:r>
              <a:rPr lang="tr-TR" sz="6400" dirty="0"/>
              <a:t>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İntibak – A Formu ve Fakülte/Enstitü Yönetim Kurulu Kararı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Kabul Belgesi                              (</a:t>
            </a:r>
            <a:r>
              <a:rPr lang="tr-TR" sz="6400" dirty="0" err="1"/>
              <a:t>Letter</a:t>
            </a:r>
            <a:r>
              <a:rPr lang="tr-TR" sz="6400" dirty="0"/>
              <a:t> of </a:t>
            </a:r>
            <a:r>
              <a:rPr lang="tr-TR" sz="6400" dirty="0" err="1"/>
              <a:t>Acceptance</a:t>
            </a:r>
            <a:r>
              <a:rPr lang="tr-TR" sz="6400" dirty="0"/>
              <a:t>)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Teyit Belgesi (</a:t>
            </a:r>
            <a:r>
              <a:rPr lang="tr-TR" sz="6400" dirty="0" err="1"/>
              <a:t>Confirmation</a:t>
            </a:r>
            <a:r>
              <a:rPr lang="tr-TR" sz="6400" dirty="0"/>
              <a:t> Form)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6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6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6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6400" dirty="0"/>
          </a:p>
          <a:p>
            <a:pPr marL="0" indent="0">
              <a:lnSpc>
                <a:spcPct val="100000"/>
              </a:lnSpc>
              <a:buNone/>
            </a:pPr>
            <a:endParaRPr lang="tr-TR" sz="6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Vize/Pasaport fotokopisi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Banka Hesap Cüzdanı Fotokopisi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Not Dökümü/Transkript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Öğrenci Beyannamesi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Vekaletname Fotokopisi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Katkı Payı Dekontu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6400" dirty="0"/>
              <a:t>Sağlık Sigortası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6400" dirty="0"/>
          </a:p>
          <a:p>
            <a:pPr>
              <a:buFont typeface="Arial" panose="020B0604020202020204" pitchFamily="34" charset="0"/>
              <a:buChar char="•"/>
            </a:pPr>
            <a:endParaRPr lang="tr-TR" sz="6400" dirty="0"/>
          </a:p>
          <a:p>
            <a:pPr>
              <a:buFont typeface="Arial" panose="020B0604020202020204" pitchFamily="34" charset="0"/>
              <a:buChar char="•"/>
            </a:pPr>
            <a:endParaRPr lang="tr-TR" sz="1800" dirty="0"/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  <a:endParaRPr lang="tr-TR" dirty="0"/>
          </a:p>
        </p:txBody>
      </p:sp>
      <p:sp>
        <p:nvSpPr>
          <p:cNvPr id="14" name="Sağ Ayraç 13"/>
          <p:cNvSpPr/>
          <p:nvPr/>
        </p:nvSpPr>
        <p:spPr>
          <a:xfrm>
            <a:off x="7095306" y="2690642"/>
            <a:ext cx="598715" cy="2772119"/>
          </a:xfrm>
          <a:prstGeom prst="rightBrace">
            <a:avLst>
              <a:gd name="adj1" fmla="val 8333"/>
              <a:gd name="adj2" fmla="val 54013"/>
            </a:avLst>
          </a:prstGeom>
          <a:ln w="76200" cmpd="dbl">
            <a:solidFill>
              <a:srgbClr val="BB9B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etin kutusu 14"/>
          <p:cNvSpPr txBox="1"/>
          <p:nvPr/>
        </p:nvSpPr>
        <p:spPr>
          <a:xfrm>
            <a:off x="8064136" y="4479060"/>
            <a:ext cx="27519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/>
              <a:t>Dosya teslimi sonrasında, </a:t>
            </a:r>
          </a:p>
          <a:p>
            <a:pPr algn="ctr"/>
            <a:r>
              <a:rPr lang="tr-TR" sz="1600" b="1" dirty="0">
                <a:solidFill>
                  <a:srgbClr val="0070C0"/>
                </a:solidFill>
              </a:rPr>
              <a:t>1. HİBE SÖZLEŞMESİ</a:t>
            </a:r>
          </a:p>
          <a:p>
            <a:pPr algn="ctr"/>
            <a:r>
              <a:rPr lang="tr-TR" sz="1600" dirty="0"/>
              <a:t>(hibeli/</a:t>
            </a:r>
            <a:r>
              <a:rPr lang="tr-TR" sz="1600" dirty="0" err="1"/>
              <a:t>hibesiz</a:t>
            </a:r>
            <a:r>
              <a:rPr lang="tr-TR" sz="1600" dirty="0"/>
              <a:t>) hazırlanır.</a:t>
            </a:r>
          </a:p>
          <a:p>
            <a:pPr algn="ctr"/>
            <a:r>
              <a:rPr lang="tr-TR" sz="1600" b="1" dirty="0">
                <a:solidFill>
                  <a:srgbClr val="0070C0"/>
                </a:solidFill>
              </a:rPr>
              <a:t>2. OLS</a:t>
            </a:r>
            <a:r>
              <a:rPr lang="tr-TR" sz="1600" dirty="0"/>
              <a:t> tanımlaması yapılır.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160416" y="1859848"/>
            <a:ext cx="906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Giden Öğrenci Denetim Formu – Gidiş  </a:t>
            </a:r>
            <a:r>
              <a:rPr lang="tr-TR" dirty="0"/>
              <a:t>(</a:t>
            </a:r>
            <a:r>
              <a:rPr lang="tr-TR" dirty="0">
                <a:hlinkClick r:id="rId2"/>
              </a:rPr>
              <a:t>www.erasmus.yildiz.edu.tr</a:t>
            </a:r>
            <a:r>
              <a:rPr lang="tr-TR" dirty="0"/>
              <a:t> / Formlar)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8064136" y="2763422"/>
            <a:ext cx="27519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/>
              <a:t>Dosya teslimi, yurt dışına çıkılmadan önce şahsen ya da noter onaylı vekil aracılığıyla yapılmalıdır.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8183879" y="2690642"/>
            <a:ext cx="2512424" cy="1225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kdörtgen 9"/>
          <p:cNvSpPr/>
          <p:nvPr/>
        </p:nvSpPr>
        <p:spPr>
          <a:xfrm>
            <a:off x="8183879" y="4405010"/>
            <a:ext cx="2512424" cy="1225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992777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Gidiş Dosyası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97280" y="2465716"/>
            <a:ext cx="9501051" cy="3265713"/>
          </a:xfrm>
        </p:spPr>
        <p:txBody>
          <a:bodyPr>
            <a:normAutofit/>
          </a:bodyPr>
          <a:lstStyle/>
          <a:p>
            <a:r>
              <a:rPr lang="tr-TR" b="1" dirty="0"/>
              <a:t>Başvuru Formu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Başvuru yaptığınız </a:t>
            </a:r>
            <a:r>
              <a:rPr lang="tr-TR" dirty="0">
                <a:hlinkClick r:id="rId2"/>
              </a:rPr>
              <a:t>www.ytuerasmus.yildiz.edu.tr</a:t>
            </a:r>
            <a:r>
              <a:rPr lang="tr-TR" dirty="0"/>
              <a:t> adresinden PDF olarak indirip çıktısını alıp imzalamalısınız.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9101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877184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Gidiş Dosyası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98867" y="1976846"/>
            <a:ext cx="10023566" cy="3866605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/>
              <a:t>Öğrenim Anlaşması (Learning </a:t>
            </a:r>
            <a:r>
              <a:rPr lang="tr-TR" b="1" dirty="0" err="1"/>
              <a:t>Agreement</a:t>
            </a:r>
            <a:r>
              <a:rPr lang="tr-TR" b="1" dirty="0"/>
              <a:t>/LA)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FF0000"/>
                </a:solidFill>
              </a:rPr>
              <a:t>Before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Mobility </a:t>
            </a:r>
            <a:r>
              <a:rPr lang="tr-TR" dirty="0"/>
              <a:t>kısmı doldurulmalı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Misafir olunan kurumdan alınacak dersler, kodları &amp; ECTS değerleri YTÜ’de yerine sayılacak dersler, kodları ve ECTS değerleri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FF0000"/>
                </a:solidFill>
              </a:rPr>
              <a:t>Her dönem için karşı kurumdan 30 ECTS değerinde ders seçilmeli! Karşı kurumda seçilen kredi toplamının YTÜ’de en az 2/3 oranında karşılığı olmalıdır!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FF0000"/>
                </a:solidFill>
              </a:rPr>
              <a:t>Erasmus</a:t>
            </a:r>
            <a:r>
              <a:rPr lang="tr-TR" dirty="0">
                <a:solidFill>
                  <a:srgbClr val="FF0000"/>
                </a:solidFill>
              </a:rPr>
              <a:t> kapsamında geçireceğiniz her dönem için en fazla 1 yabancı dil dersi seçme hakkınız vardır.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err="1"/>
              <a:t>YTU’deki</a:t>
            </a:r>
            <a:r>
              <a:rPr lang="tr-TR" dirty="0"/>
              <a:t> derslerin ECTS değerleri için : </a:t>
            </a:r>
            <a:r>
              <a:rPr lang="tr-TR" dirty="0">
                <a:hlinkClick r:id="rId2"/>
              </a:rPr>
              <a:t>www.bologna.yildiz.edu.tr</a:t>
            </a:r>
            <a:r>
              <a:rPr lang="tr-TR" dirty="0"/>
              <a:t> &amp; bölümün web sayfası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İmzalar/Mühürler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chemeClr val="tx1"/>
                </a:solidFill>
              </a:rPr>
              <a:t>Ö</a:t>
            </a:r>
            <a:r>
              <a:rPr lang="tr-TR" sz="1800" dirty="0">
                <a:solidFill>
                  <a:schemeClr val="tx1"/>
                </a:solidFill>
              </a:rPr>
              <a:t>ğrenci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>
                <a:solidFill>
                  <a:schemeClr val="tx1"/>
                </a:solidFill>
              </a:rPr>
              <a:t>YTÜ’deki bölüm ve kurum koordinatörü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>
                <a:solidFill>
                  <a:schemeClr val="tx1"/>
                </a:solidFill>
              </a:rPr>
              <a:t>Misafir olunacak kurumdaki bölüm ve kurum koordinatörü</a:t>
            </a:r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853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018903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Gidiş Dosyası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97280" y="1977480"/>
            <a:ext cx="9501051" cy="4242184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/>
              <a:t>İntibak – A Formu ve Fakülte Yönetim Kurulu Kararı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600" dirty="0"/>
              <a:t> Learning </a:t>
            </a:r>
            <a:r>
              <a:rPr lang="tr-TR" sz="1600" dirty="0" err="1"/>
              <a:t>Agreement</a:t>
            </a:r>
            <a:r>
              <a:rPr lang="tr-TR" sz="1600" dirty="0"/>
              <a:t> ile seçilen derslerin YTÜ’de intibak edilmesini sağlayan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 err="1"/>
              <a:t>LA’deki</a:t>
            </a:r>
            <a:r>
              <a:rPr lang="tr-TR" sz="1600" dirty="0"/>
              <a:t> dersler İntibak Formuna aynen yazılmalı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Form bölüm koordinatörü, bölüm intibak komisyonu ve bölüm başkanı tarafından imzalanmalı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Form, Fakülte Yönetim Kurulu Kararı (FYKK) ile </a:t>
            </a:r>
            <a:r>
              <a:rPr lang="tr-TR" sz="1600" u="sng" dirty="0"/>
              <a:t>bölüm tarafından</a:t>
            </a:r>
            <a:r>
              <a:rPr lang="tr-TR" sz="1600" dirty="0"/>
              <a:t> Erasmus+ Program Birimine iletilmeli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Form ve FYKK, Erasmus+ Program Birimine ulaştıktan </a:t>
            </a:r>
            <a:r>
              <a:rPr lang="tr-TR" sz="1600" u="sng" dirty="0"/>
              <a:t>sonra </a:t>
            </a:r>
            <a:r>
              <a:rPr lang="tr-TR" sz="1600" dirty="0"/>
              <a:t>öğrenci, dosyasını teslim edebilir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Belgelerin ofisimize ulaşıp ulaşmadığını otomasyon sistemi üzerinden kontrol edebilirsiniz</a:t>
            </a:r>
          </a:p>
          <a:p>
            <a:pPr marL="0" indent="0">
              <a:buNone/>
            </a:pPr>
            <a:endParaRPr lang="tr-TR" sz="1600" dirty="0"/>
          </a:p>
          <a:p>
            <a:pPr>
              <a:buFont typeface="Arial" panose="020B0604020202020204" pitchFamily="34" charset="0"/>
              <a:buChar char="•"/>
            </a:pPr>
            <a:endParaRPr lang="tr-TR" sz="1600" dirty="0"/>
          </a:p>
          <a:p>
            <a:pPr marL="0" indent="0">
              <a:buNone/>
            </a:pPr>
            <a:r>
              <a:rPr lang="tr-TR" sz="1800" dirty="0"/>
              <a:t>                        </a:t>
            </a:r>
            <a:r>
              <a:rPr lang="tr-TR" sz="2800" dirty="0"/>
              <a:t>  </a:t>
            </a:r>
            <a:r>
              <a:rPr lang="en-US" sz="4000" dirty="0"/>
              <a:t>≈</a:t>
            </a:r>
            <a:endParaRPr lang="tr-TR" sz="18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392826" y="4442789"/>
            <a:ext cx="995555" cy="9607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/>
              <a:t>Learning </a:t>
            </a:r>
            <a:r>
              <a:rPr lang="tr-TR" sz="1200" dirty="0" err="1"/>
              <a:t>Agreement</a:t>
            </a:r>
            <a:endParaRPr lang="en-US" sz="1200" dirty="0"/>
          </a:p>
        </p:txBody>
      </p:sp>
      <p:sp>
        <p:nvSpPr>
          <p:cNvPr id="9" name="Dikdörtgen 8"/>
          <p:cNvSpPr/>
          <p:nvPr/>
        </p:nvSpPr>
        <p:spPr>
          <a:xfrm>
            <a:off x="2815719" y="4442789"/>
            <a:ext cx="994382" cy="9607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/>
              <a:t>İntibak-A</a:t>
            </a:r>
            <a:endParaRPr lang="en-US" sz="1200" dirty="0"/>
          </a:p>
        </p:txBody>
      </p:sp>
      <p:sp>
        <p:nvSpPr>
          <p:cNvPr id="10" name="Sağ Ok 9"/>
          <p:cNvSpPr/>
          <p:nvPr/>
        </p:nvSpPr>
        <p:spPr>
          <a:xfrm>
            <a:off x="3925444" y="4191041"/>
            <a:ext cx="798437" cy="14194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Bölüm onayı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4803134" y="4442789"/>
            <a:ext cx="962094" cy="9607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/>
              <a:t>İntibak-A</a:t>
            </a:r>
            <a:endParaRPr lang="en-US" sz="1200" dirty="0"/>
          </a:p>
        </p:txBody>
      </p:sp>
      <p:sp>
        <p:nvSpPr>
          <p:cNvPr id="18" name="Dikdörtgen 17"/>
          <p:cNvSpPr/>
          <p:nvPr/>
        </p:nvSpPr>
        <p:spPr>
          <a:xfrm>
            <a:off x="5754597" y="4442789"/>
            <a:ext cx="985889" cy="9607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/>
              <a:t>FYKK</a:t>
            </a:r>
            <a:endParaRPr lang="en-US" sz="1200" dirty="0"/>
          </a:p>
        </p:txBody>
      </p:sp>
      <p:sp>
        <p:nvSpPr>
          <p:cNvPr id="23" name="Sağ Ok 22"/>
          <p:cNvSpPr/>
          <p:nvPr/>
        </p:nvSpPr>
        <p:spPr>
          <a:xfrm>
            <a:off x="6845719" y="4832010"/>
            <a:ext cx="438982" cy="21682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7303156" y="4346790"/>
            <a:ext cx="10595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E+</a:t>
            </a:r>
            <a:endParaRPr lang="tr-TR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6" name="Artı 25"/>
          <p:cNvSpPr/>
          <p:nvPr/>
        </p:nvSpPr>
        <p:spPr>
          <a:xfrm>
            <a:off x="5640316" y="4752743"/>
            <a:ext cx="286975" cy="296091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tlama 1 29"/>
          <p:cNvSpPr/>
          <p:nvPr/>
        </p:nvSpPr>
        <p:spPr>
          <a:xfrm>
            <a:off x="8832275" y="3653521"/>
            <a:ext cx="2185850" cy="2494533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etin kutusu 30"/>
          <p:cNvSpPr txBox="1"/>
          <p:nvPr/>
        </p:nvSpPr>
        <p:spPr>
          <a:xfrm>
            <a:off x="9021047" y="4639177"/>
            <a:ext cx="1759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solidFill>
                  <a:srgbClr val="FF0000"/>
                </a:solidFill>
              </a:rPr>
              <a:t>Öğrenci, dosyasını teslim edebilir.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Çentikli Sağ Ok 31"/>
          <p:cNvSpPr/>
          <p:nvPr/>
        </p:nvSpPr>
        <p:spPr>
          <a:xfrm>
            <a:off x="8372092" y="4832010"/>
            <a:ext cx="467105" cy="229183"/>
          </a:xfrm>
          <a:prstGeom prst="notch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09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992777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Gidiş Dosyası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210491" y="2321470"/>
            <a:ext cx="9486538" cy="3426187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/>
              <a:t>Lisansüstü İntibak – A Ders/Tez Formu ve Enstitü Yönetim Kurulu Kararı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Yüksek lisans ve doktora öğrencileri için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</a:t>
            </a:r>
            <a:r>
              <a:rPr lang="tr-TR" sz="1800" dirty="0">
                <a:solidFill>
                  <a:srgbClr val="FF0000"/>
                </a:solidFill>
              </a:rPr>
              <a:t>Dersler için ayrı, tez için ayrı intibak formları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Learning </a:t>
            </a:r>
            <a:r>
              <a:rPr lang="tr-TR" sz="1800" dirty="0" err="1"/>
              <a:t>Agreement’ta</a:t>
            </a:r>
            <a:r>
              <a:rPr lang="tr-TR" sz="1800" dirty="0"/>
              <a:t> belirtilen derslerin/tez çalışmasının YTÜ’de intibak edilmesini sağlayan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 err="1"/>
              <a:t>LA’deki</a:t>
            </a:r>
            <a:r>
              <a:rPr lang="tr-TR" sz="1600" dirty="0"/>
              <a:t> dersler/tez çalışması İntibak Formuna aynen yazılmalı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Form danışman, bölüm koordinatörü, bölüm intibak komisyonu, enstitü anabilim dalı başkanı tarafından imzalanmalı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Form, Enstitü Yönetim Kurulu Kararı (EYKK) ile </a:t>
            </a:r>
            <a:r>
              <a:rPr lang="tr-TR" sz="1600" u="sng" dirty="0"/>
              <a:t>enstitü tarafından</a:t>
            </a:r>
            <a:r>
              <a:rPr lang="tr-TR" sz="1600" dirty="0"/>
              <a:t> Erasmus+ Program Birimine iletilmeli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600" dirty="0"/>
              <a:t>Form ve EYKK, Erasmus+ Program Birimine ulaştıktan </a:t>
            </a:r>
            <a:r>
              <a:rPr lang="tr-TR" sz="1600" u="sng" dirty="0"/>
              <a:t>sonra </a:t>
            </a:r>
            <a:r>
              <a:rPr lang="tr-TR" sz="1600" dirty="0"/>
              <a:t>öğrenci, dosyasını teslim edebilir</a:t>
            </a:r>
          </a:p>
          <a:p>
            <a:pPr marL="0" indent="0">
              <a:buNone/>
            </a:pPr>
            <a:endParaRPr lang="tr-TR" sz="16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785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992777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Gidiş Dosyası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97280" y="2168433"/>
            <a:ext cx="9501051" cy="3971109"/>
          </a:xfrm>
        </p:spPr>
        <p:txBody>
          <a:bodyPr>
            <a:normAutofit/>
          </a:bodyPr>
          <a:lstStyle/>
          <a:p>
            <a:r>
              <a:rPr lang="tr-TR" sz="1600" b="1" dirty="0"/>
              <a:t>Kabul Belgesi</a:t>
            </a:r>
            <a:endParaRPr lang="tr-T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1600" dirty="0"/>
              <a:t>Misafir olacağınız kuruma başvuru tamamladıktan sonra, ilgili kurum tarafından gönderilir.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600" dirty="0"/>
              <a:t>Erasmus+ programı kapsamında, ilgili kurumda hangi tarihler arasında öğrenim göreceğinizi gösteren belgedir.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600" dirty="0"/>
              <a:t>Faaliyetiniz, bu belgede yazan tarihler arasında yapacağınız planlanır ve hibe sözleşmenize bu tarihler yazılır.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600" dirty="0"/>
              <a:t>Vize işlemleri için gereklidir.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1600" i="1" dirty="0"/>
              <a:t>Öğrenim hareketliliğinde </a:t>
            </a:r>
            <a:r>
              <a:rPr lang="tr-TR" sz="1600" i="1" u="sng" dirty="0"/>
              <a:t>asgarî süre 3 tam ay </a:t>
            </a:r>
            <a:r>
              <a:rPr lang="tr-TR" sz="1600" i="1" dirty="0"/>
              <a:t>(90 gün), staj hareketliliğinde asgari süre 60 gündür </a:t>
            </a:r>
            <a:r>
              <a:rPr lang="tr-TR" sz="1600" i="1" u="sng" dirty="0"/>
              <a:t>azamî süre ise 12 tam ay</a:t>
            </a:r>
            <a:r>
              <a:rPr lang="tr-TR" sz="1600" i="1" dirty="0"/>
              <a:t>dır (360 gün).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600" i="1" dirty="0"/>
              <a:t>Bir öğrencinin aynı öğrenim kademesi içerisinde (lisans, yüksek lisans, doktora) yapılan öğrenci (öğrenim/staj) hareketliliği süreleri, </a:t>
            </a:r>
            <a:r>
              <a:rPr lang="tr-TR" sz="1600" i="1" u="sng" dirty="0"/>
              <a:t>toplamda 12 ayı geçemez</a:t>
            </a:r>
            <a:r>
              <a:rPr lang="tr-TR" sz="1600" i="1" dirty="0"/>
              <a:t>. </a:t>
            </a:r>
            <a:endParaRPr lang="tr-TR" sz="1800" i="1" dirty="0"/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8993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992777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Gidiş Dosyası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97280" y="2168433"/>
            <a:ext cx="9501051" cy="3971109"/>
          </a:xfrm>
        </p:spPr>
        <p:txBody>
          <a:bodyPr>
            <a:normAutofit/>
          </a:bodyPr>
          <a:lstStyle/>
          <a:p>
            <a:r>
              <a:rPr lang="tr-TR" b="1" dirty="0"/>
              <a:t>Teyit Belgesi (</a:t>
            </a:r>
            <a:r>
              <a:rPr lang="tr-TR" b="1" dirty="0" err="1"/>
              <a:t>Confirmation</a:t>
            </a:r>
            <a:r>
              <a:rPr lang="tr-TR" b="1" dirty="0"/>
              <a:t> Form)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Erasmus+ programından faydalandığınızı, hangi ülkede/kurumda, hangi tarihler arasında öğrenim/staj faaliyeti gerçekleştireceğinizi, hibe alıp almayacağınızı, alıyorsanız, aylık hibe miktarınızı gösteren belgedir.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Kabul belgenizi aldıktan sonra belgeyi hazırlayıp Erasmus+ Program Birimine imzalatabilirsiniz.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Vize işlemleri için gereklidir.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1800" dirty="0"/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150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992777"/>
            <a:ext cx="7411709" cy="744583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Gidiş Dosyası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97280" y="2577737"/>
            <a:ext cx="9501051" cy="3561805"/>
          </a:xfrm>
        </p:spPr>
        <p:txBody>
          <a:bodyPr>
            <a:normAutofit/>
          </a:bodyPr>
          <a:lstStyle/>
          <a:p>
            <a:r>
              <a:rPr lang="tr-TR" b="1" dirty="0"/>
              <a:t>Banka Hesap Cüzdanı Fotokopisi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Hibe alacak öğrencilerin dosyaya eklemesi zorunludur.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u="sng" dirty="0"/>
              <a:t>İstanbul içindeki herhangi bir Ziraat Bankası şubesinden açtırılmış Euro hesabı </a:t>
            </a:r>
            <a:r>
              <a:rPr lang="tr-TR" dirty="0"/>
              <a:t>olmalıdır.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1800" dirty="0"/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1202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Faaliyet öncesi - OLS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316481"/>
            <a:ext cx="9326880" cy="335279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70C0"/>
                </a:solidFill>
              </a:rPr>
              <a:t> OLS : Online </a:t>
            </a:r>
            <a:r>
              <a:rPr lang="tr-TR" sz="2400" b="1" dirty="0" err="1">
                <a:solidFill>
                  <a:srgbClr val="0070C0"/>
                </a:solidFill>
              </a:rPr>
              <a:t>Linguistic</a:t>
            </a:r>
            <a:r>
              <a:rPr lang="tr-TR" sz="2400" b="1" dirty="0">
                <a:solidFill>
                  <a:srgbClr val="0070C0"/>
                </a:solidFill>
              </a:rPr>
              <a:t> </a:t>
            </a:r>
            <a:r>
              <a:rPr lang="tr-TR" sz="2400" b="1" dirty="0" err="1">
                <a:solidFill>
                  <a:srgbClr val="0070C0"/>
                </a:solidFill>
              </a:rPr>
              <a:t>Support</a:t>
            </a:r>
            <a:r>
              <a:rPr lang="tr-TR" sz="2400" b="1" dirty="0">
                <a:solidFill>
                  <a:srgbClr val="0070C0"/>
                </a:solidFill>
              </a:rPr>
              <a:t> / Çevrimiçi Dil Desteği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Avrupa Komisyonu tarafından öğrenci hareketliliği faaliyetlerinden yararlanacak öğrenciler için sunulan ücretsiz ve çevrimiçi bir dil desteğidir.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Sistemin temel amacı, Erasmus+ programının, yararlanıcıların dil seviyelerine sağladığı katkıyı ölçmektir.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Sistem iki bölümden oluşur: 	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u="sng" dirty="0"/>
              <a:t>Zorunlu</a:t>
            </a:r>
            <a:r>
              <a:rPr lang="tr-TR" sz="1600" dirty="0"/>
              <a:t> seviye belirleme sınavları (gitmeden önce ve döndükten sonra: toplam 2 sınav)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u="sng" dirty="0"/>
              <a:t>İsteğe bağlı</a:t>
            </a:r>
            <a:r>
              <a:rPr lang="tr-TR" sz="1600" dirty="0"/>
              <a:t> dil kursu (faaliyet boyunca)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318244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306287" y="866300"/>
            <a:ext cx="5747657" cy="735874"/>
          </a:xfrm>
        </p:spPr>
        <p:txBody>
          <a:bodyPr>
            <a:normAutofit/>
          </a:bodyPr>
          <a:lstStyle/>
          <a:p>
            <a:r>
              <a:rPr lang="tr-TR" sz="4400" dirty="0"/>
              <a:t>Gündem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898469" y="2002971"/>
            <a:ext cx="9257212" cy="3757748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tr-TR" sz="1800" b="1" u="sng" dirty="0"/>
              <a:t>Faaliyet öncesi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Ön araştırma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i="1" dirty="0"/>
              <a:t>Nomination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Başvuru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Pasaport-vize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Belgeler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Seyahat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Hibe</a:t>
            </a:r>
            <a:endParaRPr lang="tr-TR" sz="1600" dirty="0"/>
          </a:p>
          <a:p>
            <a:pPr marL="0" indent="0">
              <a:buNone/>
            </a:pPr>
            <a:r>
              <a:rPr lang="tr-TR" sz="1800" b="1" u="sng" dirty="0"/>
              <a:t>Faaliyet boyunca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Ders Değişikliği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İntibak Güncellemesi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Uzatma İşlemi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Akademik ve sosyal sorumluluklar</a:t>
            </a:r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r>
              <a:rPr lang="tr-TR" sz="1800" b="1" u="sng" dirty="0"/>
              <a:t>Faaliyet sonrası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Dönüş belgeleri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Hibe</a:t>
            </a:r>
          </a:p>
          <a:p>
            <a:endParaRPr lang="tr-TR" sz="1600" dirty="0"/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2431527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Faaliyet öncesi - OLS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029098"/>
            <a:ext cx="8586651" cy="3648892"/>
          </a:xfrm>
        </p:spPr>
        <p:txBody>
          <a:bodyPr>
            <a:normAutofit/>
          </a:bodyPr>
          <a:lstStyle/>
          <a:p>
            <a:endParaRPr lang="tr-TR" b="1" dirty="0"/>
          </a:p>
          <a:p>
            <a:r>
              <a:rPr lang="tr-TR" b="1" dirty="0"/>
              <a:t>Sisteme Giriş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Dosya teslimi sonrasında, sistemde kayıtlı e-posta adresinize gideceğiniz ülkenin dilinde ya da öğrenim göreceğiniz dilde sınav tanımlamanız yapılır.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Tanımlama işleminden sonra, e-posta adresinize sisteme giriş yapabilmeniz için link ve parola gelir.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E-postadaki adımları takip ederek sisteme girip ilk sınavı çözmelisiniz. </a:t>
            </a:r>
            <a:endParaRPr lang="en-US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1098130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Faaliyet öncesi - OLS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029098"/>
            <a:ext cx="9988731" cy="3648892"/>
          </a:xfrm>
        </p:spPr>
        <p:txBody>
          <a:bodyPr>
            <a:normAutofit fontScale="92500" lnSpcReduction="10000"/>
          </a:bodyPr>
          <a:lstStyle/>
          <a:p>
            <a:endParaRPr lang="tr-TR" b="1" dirty="0"/>
          </a:p>
          <a:p>
            <a:r>
              <a:rPr lang="tr-TR" sz="2200" b="1" dirty="0"/>
              <a:t>Sınavlar ve Kurs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200" dirty="0"/>
              <a:t> İlk sınavınızın sonucu </a:t>
            </a:r>
            <a:r>
              <a:rPr lang="tr-TR" sz="2200" b="1" dirty="0"/>
              <a:t>B1 veya altındaysa</a:t>
            </a:r>
            <a:r>
              <a:rPr lang="tr-TR" sz="2200" dirty="0"/>
              <a:t>, sistem tarafından otomatik olarak sınava girdiğiniz dilden kurs tanımlanır. </a:t>
            </a:r>
            <a:r>
              <a:rPr lang="tr-TR" sz="2200" u="sng" dirty="0"/>
              <a:t>Kursa devam isteğe bağlıdır.</a:t>
            </a:r>
            <a:endParaRPr lang="en-US" sz="22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200" dirty="0"/>
              <a:t> İlk sınavınızın sonucu </a:t>
            </a:r>
            <a:r>
              <a:rPr lang="tr-TR" sz="2200" b="1" dirty="0"/>
              <a:t>B2 veya üzerindeyse</a:t>
            </a:r>
            <a:r>
              <a:rPr lang="tr-TR" sz="2200" dirty="0"/>
              <a:t>, sınava girdiğiniz dilin dışında başka bir dil seçip o dilde kurs alabilirsiniz. Başka dilde kurs almak istiyorsanız, talebinizi e-posta ile Erasmus+ Program Birimi’ne bildirmelisiniz.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200" dirty="0"/>
              <a:t> Sınav sonucunun ya da takip ettiğiniz kursun faaliyetinize hiçbir etkisi yoktur. </a:t>
            </a:r>
            <a:r>
              <a:rPr lang="tr-TR" sz="2200" b="1" dirty="0"/>
              <a:t>Ancak, OLS sınavlarını tamamlamayan öğrencilerin toplam hibelerinin %5'i ödenmeyecektir. </a:t>
            </a:r>
            <a:endParaRPr lang="en-US" sz="2200" dirty="0"/>
          </a:p>
          <a:p>
            <a:r>
              <a:rPr lang="tr-TR" dirty="0"/>
              <a:t> </a:t>
            </a:r>
            <a:endParaRPr lang="en-US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692232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8903" y="801189"/>
            <a:ext cx="10136777" cy="936171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Seyahat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4366" y="2508067"/>
            <a:ext cx="9144000" cy="246452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Başvurunuz misafir olunacak kurum tarafından kabul edildikten ve vizeniz onaylandıktan seyahat hazırlıklarınıza başlayabilirsiniz.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Yurtdışına çıkış işlemleri, yurtdışında kalınacak yer temin edilmesi, pasaport ve vize işlemleri öğrencinin sorumluluğundadır.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Erasmus+ Program Birimi, pasaport veya vize konusunda danışmanlık hizmeti vermemektedir.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2131140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Faaliyet öncesi – Pasaport/Vize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272936"/>
            <a:ext cx="9797143" cy="359615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Emniyet’in Pasaport Birimi web sayfası incelenerek pasaport alma gereklilikleri öğrenilmelidir.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/>
              <a:t>24 yaşın altındaki öğrenciler, harçsız pasaport alabilirler.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dirty="0"/>
              <a:t>24 yaşın üzerindeki öğrenciler, harçsız pasaport almak için Erasmus+ Program Birimi’nden yazı alabilirler.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Misafir olunacak ülkenin konsolosluk web sayfası incelenerek vize gereklilikleri öğrenilmelidir.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Erasmus+ yararlanıcısı olduğunuzu ve hibe alıp almayacağınızı Erasmus+ Program Birimi’nden alacağınız Teyit Belgesi (</a:t>
            </a:r>
            <a:r>
              <a:rPr lang="tr-TR" dirty="0" err="1"/>
              <a:t>Confirmation</a:t>
            </a:r>
            <a:r>
              <a:rPr lang="tr-TR" dirty="0"/>
              <a:t> Form) ile ispatlayabilirsiniz.</a:t>
            </a:r>
          </a:p>
          <a:p>
            <a:pPr marL="0" indent="0" algn="just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1212271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1782" y="503141"/>
            <a:ext cx="10136777" cy="936171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Hibe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341661"/>
              </p:ext>
            </p:extLst>
          </p:nvPr>
        </p:nvGraphicFramePr>
        <p:xfrm>
          <a:off x="1201782" y="2011680"/>
          <a:ext cx="9579429" cy="375694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99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20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94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94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59169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  <a:p>
                      <a:pPr algn="ctr"/>
                      <a:r>
                        <a:rPr lang="en-US" dirty="0" err="1"/>
                        <a:t>Ülke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Grupları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  <a:p>
                      <a:pPr algn="ctr"/>
                      <a:r>
                        <a:rPr lang="en-US" dirty="0" err="1"/>
                        <a:t>Hareketlilikte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Misafir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Olunan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Ülkeler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Aylık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Hibe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Öğrenim</a:t>
                      </a:r>
                      <a:r>
                        <a:rPr lang="en-US" dirty="0"/>
                        <a:t> (Avro)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Aylık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Hibe</a:t>
                      </a:r>
                      <a:r>
                        <a:rPr lang="en-US" dirty="0"/>
                        <a:t> </a:t>
                      </a:r>
                      <a:r>
                        <a:rPr lang="tr-TR" dirty="0"/>
                        <a:t>Staj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(Avro)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4112">
                <a:tc>
                  <a:txBody>
                    <a:bodyPr/>
                    <a:lstStyle/>
                    <a:p>
                      <a:r>
                        <a:rPr lang="nn-NO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ve 2. Grup Program Ülkeleri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Birleşik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Krallık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Danimarka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Finlandiya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İrlanda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İsveç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İzlanda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Lihtenştayn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Lüksemburg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Norveç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Almanya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Avusturya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Belçika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Fransa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Güney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Kıbrıs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Hollanda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İspanya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İtalya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Malta,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Portekiz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Yunanistan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4112">
                <a:tc>
                  <a:txBody>
                    <a:bodyPr/>
                    <a:lstStyle/>
                    <a:p>
                      <a:r>
                        <a:rPr lang="en-US" dirty="0"/>
                        <a:t>3. </a:t>
                      </a:r>
                      <a:r>
                        <a:rPr lang="en-US" dirty="0" err="1"/>
                        <a:t>Grup</a:t>
                      </a:r>
                      <a:r>
                        <a:rPr lang="en-US" dirty="0"/>
                        <a:t> Program </a:t>
                      </a:r>
                      <a:r>
                        <a:rPr lang="en-US" dirty="0" err="1"/>
                        <a:t>Ülkeleri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Bulgaristan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Çe</a:t>
                      </a:r>
                      <a:r>
                        <a:rPr lang="tr-T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Estonya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Hırvatistan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Letonya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Litvanya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Macaristan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Makedonya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Polonya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Romanya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Sırbistan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Slovakya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Slovenya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1689530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8903" y="801189"/>
            <a:ext cx="10136777" cy="936171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Hibe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3146" y="1825365"/>
            <a:ext cx="9605554" cy="4248176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1600" dirty="0"/>
              <a:t> Hibelerin açıklanabilmesi için Türkiye Ulusal Ajansı tarafından üniversitelere hibe dağıtımlarının gerçekleştirilmiş ve ilan edilmiş olması gerekmektedir.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dirty="0"/>
              <a:t> Bu dağıtım genellikle Temmuz ayı içerisinde gerçekleştirilmektedir. Dolayısıyla, öğrencilerin hibe durumlarının Temmuz ayı sonunda ilan edilmesi </a:t>
            </a:r>
            <a:r>
              <a:rPr lang="tr-TR" sz="1600" u="sng" dirty="0"/>
              <a:t>öngörülmektedir.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dirty="0"/>
              <a:t> YTÜ’ye verilen hibenin, üniversite hesabına aktarılması genellikle yaz  ayları sonlarına doğru olmaktadır. Bu nedenle, hibelerin öğrenci hesaplarına aktarımının, Eylül ayı sonlarına doğru olması </a:t>
            </a:r>
            <a:r>
              <a:rPr lang="tr-TR" sz="1600" u="sng" dirty="0"/>
              <a:t>düşünülmektedir</a:t>
            </a:r>
            <a:r>
              <a:rPr lang="tr-TR" sz="16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dirty="0"/>
              <a:t> Hibe dağıtımı sonrası Erasmus+ programından çeşitli sebeplerden ötürü yararlanamayacak (hakkından feragat edecek) öğrencilerin, hibenin etkin kullanımı ve diğer öğrencilerin mağdur edilmemesi adına Erasmus+ Program Birimi’ni dilekçe ile bilgilendirmeleri gerekmektedir.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dirty="0"/>
              <a:t>Hibeli durumda bulunup hakkından vazgeçen öğrencilerin hibeleri, bölümleri içerisinde ilk </a:t>
            </a:r>
            <a:r>
              <a:rPr lang="tr-TR" sz="1600" dirty="0" err="1">
                <a:solidFill>
                  <a:srgbClr val="0070C0"/>
                </a:solidFill>
              </a:rPr>
              <a:t>hibesiz</a:t>
            </a:r>
            <a:r>
              <a:rPr lang="tr-TR" sz="1600" dirty="0">
                <a:solidFill>
                  <a:srgbClr val="0070C0"/>
                </a:solidFill>
              </a:rPr>
              <a:t> </a:t>
            </a:r>
            <a:r>
              <a:rPr lang="tr-TR" sz="1600" dirty="0"/>
              <a:t>öğrenciden başlanarak (</a:t>
            </a:r>
            <a:r>
              <a:rPr lang="tr-TR" sz="1600" u="sng" dirty="0"/>
              <a:t>ilgili akademik yıla ait Erasmus+ bütçesinin yeterliliği de dikkate alınarak</a:t>
            </a:r>
            <a:r>
              <a:rPr lang="tr-TR" sz="1600" dirty="0"/>
              <a:t>) başarı puanına göre aşağıya doğru aktarılmaktadır.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0070C0"/>
                </a:solidFill>
              </a:rPr>
              <a:t>Hibe almaya hak </a:t>
            </a:r>
            <a:r>
              <a:rPr lang="tr-TR" sz="1600" u="sng" dirty="0">
                <a:solidFill>
                  <a:srgbClr val="0070C0"/>
                </a:solidFill>
              </a:rPr>
              <a:t>kazanamamış</a:t>
            </a:r>
            <a:r>
              <a:rPr lang="tr-TR" sz="1600" dirty="0">
                <a:solidFill>
                  <a:srgbClr val="0070C0"/>
                </a:solidFill>
              </a:rPr>
              <a:t> olmak yükümlülüklerin yerine getirilmeyeceği anlamı taşımamaktadır. Erasmus+ adını kullanan her yararlanıcı tüm sorumlulukları yerine getirmekle mükelleftir.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3291412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8903" y="801189"/>
            <a:ext cx="10136777" cy="936171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Hibe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57540" y="2005668"/>
            <a:ext cx="9605554" cy="330925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tr-TR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err="1"/>
              <a:t>Ekonomik</a:t>
            </a:r>
            <a:r>
              <a:rPr lang="en-US" sz="1600" dirty="0"/>
              <a:t> </a:t>
            </a:r>
            <a:r>
              <a:rPr lang="tr-TR" sz="1600" dirty="0"/>
              <a:t>a</a:t>
            </a:r>
            <a:r>
              <a:rPr lang="en-US" sz="1600" dirty="0" err="1"/>
              <a:t>çıdan</a:t>
            </a:r>
            <a:r>
              <a:rPr lang="en-US" sz="1600" dirty="0"/>
              <a:t> </a:t>
            </a:r>
            <a:r>
              <a:rPr lang="tr-TR" sz="1600" dirty="0"/>
              <a:t>i</a:t>
            </a:r>
            <a:r>
              <a:rPr lang="en-US" sz="1600" dirty="0" err="1"/>
              <a:t>mkânları</a:t>
            </a:r>
            <a:r>
              <a:rPr lang="en-US" sz="1600" dirty="0"/>
              <a:t> </a:t>
            </a:r>
            <a:r>
              <a:rPr lang="tr-TR" sz="1600" dirty="0" err="1"/>
              <a:t>k</a:t>
            </a:r>
            <a:r>
              <a:rPr lang="en-US" sz="1600" dirty="0" err="1"/>
              <a:t>ısıtlı</a:t>
            </a:r>
            <a:r>
              <a:rPr lang="en-US" sz="1600" dirty="0"/>
              <a:t> </a:t>
            </a:r>
            <a:r>
              <a:rPr lang="tr-TR" sz="1600" dirty="0" err="1"/>
              <a:t>ö</a:t>
            </a:r>
            <a:r>
              <a:rPr lang="en-US" sz="1600" dirty="0" err="1"/>
              <a:t>ğrencilere</a:t>
            </a:r>
            <a:r>
              <a:rPr lang="en-US" sz="1600" dirty="0"/>
              <a:t> </a:t>
            </a:r>
            <a:r>
              <a:rPr lang="tr-TR" sz="1600" dirty="0" err="1"/>
              <a:t>i</a:t>
            </a:r>
            <a:r>
              <a:rPr lang="en-US" sz="1600" dirty="0"/>
              <a:t>lave </a:t>
            </a:r>
            <a:r>
              <a:rPr lang="tr-TR" sz="1600" dirty="0"/>
              <a:t>h</a:t>
            </a:r>
            <a:r>
              <a:rPr lang="en-US" sz="1600" dirty="0" err="1"/>
              <a:t>ibe</a:t>
            </a:r>
            <a:r>
              <a:rPr lang="en-US" sz="1600" dirty="0"/>
              <a:t> </a:t>
            </a:r>
            <a:r>
              <a:rPr lang="tr-TR" sz="1600" dirty="0"/>
              <a:t>desteği sağlanabilmektedir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600" dirty="0"/>
              <a:t>Özel İhtiyaç Desteği; engelli öğrenciler için ilave hibe destekleri sağlanmaktadır.</a:t>
            </a:r>
          </a:p>
          <a:p>
            <a:pPr marL="0" indent="0" algn="just">
              <a:buNone/>
            </a:pPr>
            <a:endParaRPr lang="tr-TR" sz="1600" dirty="0"/>
          </a:p>
          <a:p>
            <a:pPr marL="0" indent="0" algn="just">
              <a:buNone/>
            </a:pPr>
            <a:r>
              <a:rPr lang="tr-TR" sz="1600" dirty="0"/>
              <a:t>İki konuyla ilgili ofisimizle iletişime geçip detaylı bilgileri edinebilirsiniz.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1600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1482526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8903" y="801189"/>
            <a:ext cx="10136777" cy="936171"/>
          </a:xfrm>
        </p:spPr>
        <p:txBody>
          <a:bodyPr>
            <a:noAutofit/>
          </a:bodyPr>
          <a:lstStyle/>
          <a:p>
            <a:r>
              <a:rPr lang="tr-TR" sz="3200" dirty="0"/>
              <a:t>Faaliyet öncesi - Hibelerin öğrenci hesaplarına aktarılması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8903" y="2221874"/>
            <a:ext cx="9788435" cy="3753396"/>
          </a:xfrm>
        </p:spPr>
        <p:txBody>
          <a:bodyPr>
            <a:no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tr-TR" sz="1600" dirty="0"/>
              <a:t>Hibeler öğrenci hesaplarına, öğrenci ve üniversite arasında yapılacak olan sözleşme tutarının %80 ve %20’si olarak iki taksit halinde aktarılmaktadır. Sözleşmede yazan miktar </a:t>
            </a:r>
            <a:r>
              <a:rPr lang="tr-TR" sz="1600" u="sng" dirty="0"/>
              <a:t>öngörülen</a:t>
            </a:r>
            <a:r>
              <a:rPr lang="tr-TR" sz="1600" dirty="0"/>
              <a:t> hibe miktarıdır. Bu miktar, karşı kurumun öğrenim süresi, öğrencinin başarı durumu gibi etkenler göz önünde bulundurularak Erasmus+ Programı dönüşünde yeniden hesaplanır.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tr-TR" sz="1600" dirty="0"/>
              <a:t>Hibelerin öğrenci hesaplarına yatırılabilmesi için Giden Öğrenci Denetim Formunda yazan belgelerin eksiksiz bir şekilde Erasmus+ Program Birimi’ne teslim edilmesi gerekmektedir. 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tr-TR" sz="1600" dirty="0"/>
              <a:t>Ulusal Ajans tarafından kurumumuza hibe aktarımı yapıldıktan sonra, dosyasını eksiksiz olarak teslim eden öğrencilerin hibeleri, Hibe Sözleşmesinde belirtildiği üzere, Sözleşmenin imzalanmasını takip eden 30 gün içinde hesaplarına aktarılır.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tr-TR" sz="1600" dirty="0"/>
              <a:t>Hibe ile ilgili diğer ayrıntılı açıklamalara  </a:t>
            </a:r>
            <a:r>
              <a:rPr lang="tr-TR" sz="1600" dirty="0">
                <a:hlinkClick r:id="rId2"/>
              </a:rPr>
              <a:t>www.erasmus.yildiz.edu.tr</a:t>
            </a:r>
            <a:r>
              <a:rPr lang="tr-TR" sz="1600" dirty="0"/>
              <a:t> adresinden ulaşabilirsiniz.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1391617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484881" y="2016425"/>
            <a:ext cx="69233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8000" dirty="0">
                <a:solidFill>
                  <a:srgbClr val="0070C0"/>
                </a:solidFill>
              </a:rPr>
              <a:t>FAALİYET </a:t>
            </a:r>
          </a:p>
          <a:p>
            <a:pPr algn="just"/>
            <a:r>
              <a:rPr lang="tr-TR" sz="8000" dirty="0">
                <a:solidFill>
                  <a:srgbClr val="0070C0"/>
                </a:solidFill>
              </a:rPr>
              <a:t>BOYUNCA</a:t>
            </a:r>
          </a:p>
        </p:txBody>
      </p:sp>
    </p:spTree>
    <p:extLst>
      <p:ext uri="{BB962C8B-B14F-4D97-AF65-F5344CB8AC3E}">
        <p14:creationId xmlns:p14="http://schemas.microsoft.com/office/powerpoint/2010/main" val="2281612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8537" y="687977"/>
            <a:ext cx="8490857" cy="69668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175658" y="2320127"/>
            <a:ext cx="9637485" cy="37301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Learning </a:t>
            </a:r>
            <a:r>
              <a:rPr lang="tr-TR" dirty="0" err="1"/>
              <a:t>Agreement</a:t>
            </a:r>
            <a:r>
              <a:rPr lang="tr-TR" dirty="0"/>
              <a:t> – </a:t>
            </a:r>
            <a:r>
              <a:rPr lang="tr-TR" dirty="0" err="1">
                <a:solidFill>
                  <a:srgbClr val="FF0000"/>
                </a:solidFill>
              </a:rPr>
              <a:t>During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Mobility </a:t>
            </a:r>
            <a:r>
              <a:rPr lang="tr-TR" dirty="0"/>
              <a:t>kısmı ile silinen ve eklenen dersler yazılmalı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FF0000"/>
                </a:solidFill>
              </a:rPr>
              <a:t>Değişiklik sonrası bir dönem için 30 </a:t>
            </a:r>
            <a:r>
              <a:rPr lang="tr-TR" dirty="0" err="1">
                <a:solidFill>
                  <a:srgbClr val="FF0000"/>
                </a:solidFill>
              </a:rPr>
              <a:t>ECTS’in</a:t>
            </a:r>
            <a:r>
              <a:rPr lang="tr-TR" dirty="0">
                <a:solidFill>
                  <a:srgbClr val="FF0000"/>
                </a:solidFill>
              </a:rPr>
              <a:t> altına düşülmemeli!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İmzalar/Mühürler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/>
              <a:t>Öğrenci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/>
              <a:t>Misafir olunan kurumdaki bölüm ve kurum koordinatörü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1800" dirty="0"/>
              <a:t>YTÜ’deki bölüm ve kurum koordinatörü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İmzalı belge, YTU Erasmus+ Birimine, belirtilen </a:t>
            </a:r>
            <a:r>
              <a:rPr lang="tr-TR" dirty="0">
                <a:solidFill>
                  <a:srgbClr val="FF0000"/>
                </a:solidFill>
              </a:rPr>
              <a:t>son tarihe </a:t>
            </a:r>
            <a:r>
              <a:rPr lang="tr-TR" dirty="0"/>
              <a:t>kadar iletilmeli.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36320" y="935132"/>
            <a:ext cx="10119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/>
              <a:t>Faaliyet boyunca - Ders Değişikliği (Ekle/Sil)</a:t>
            </a:r>
          </a:p>
          <a:p>
            <a:r>
              <a:rPr lang="tr-TR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680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71452" y="858485"/>
            <a:ext cx="9622970" cy="725378"/>
          </a:xfrm>
        </p:spPr>
        <p:txBody>
          <a:bodyPr>
            <a:normAutofit/>
          </a:bodyPr>
          <a:lstStyle/>
          <a:p>
            <a:r>
              <a:rPr lang="tr-TR" sz="4400" dirty="0"/>
              <a:t>Terimler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1452" y="1799771"/>
            <a:ext cx="9004662" cy="428171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Ulusal Ajans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</a:t>
            </a:r>
            <a:r>
              <a:rPr lang="tr-TR" sz="1800" dirty="0" err="1"/>
              <a:t>Erasmus</a:t>
            </a:r>
            <a:r>
              <a:rPr lang="tr-TR" sz="1800" dirty="0"/>
              <a:t>+ Öğrenci Hareketliliği : Öğrenim Faaliyeti / Staj Faaliyeti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Ev sahibi kurum (Home/</a:t>
            </a:r>
            <a:r>
              <a:rPr lang="tr-TR" sz="1800" dirty="0" err="1"/>
              <a:t>Sending</a:t>
            </a:r>
            <a:r>
              <a:rPr lang="tr-TR" sz="1800" dirty="0"/>
              <a:t> </a:t>
            </a:r>
            <a:r>
              <a:rPr lang="tr-TR" sz="1800" dirty="0" err="1"/>
              <a:t>university</a:t>
            </a:r>
            <a:r>
              <a:rPr lang="tr-TR" sz="1800" dirty="0"/>
              <a:t>/</a:t>
            </a:r>
            <a:r>
              <a:rPr lang="tr-TR" sz="1800" dirty="0" err="1"/>
              <a:t>institution</a:t>
            </a:r>
            <a:r>
              <a:rPr lang="tr-TR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Misafir olunan kurum (Host/</a:t>
            </a:r>
            <a:r>
              <a:rPr lang="tr-TR" sz="1800" dirty="0" err="1"/>
              <a:t>Receiving</a:t>
            </a:r>
            <a:r>
              <a:rPr lang="tr-TR" sz="1800" dirty="0"/>
              <a:t> </a:t>
            </a:r>
            <a:r>
              <a:rPr lang="tr-TR" sz="1800" dirty="0" err="1"/>
              <a:t>university</a:t>
            </a:r>
            <a:r>
              <a:rPr lang="tr-TR" sz="1800" dirty="0"/>
              <a:t>/</a:t>
            </a:r>
            <a:r>
              <a:rPr lang="tr-TR" sz="1800" dirty="0" err="1"/>
              <a:t>institution</a:t>
            </a:r>
            <a:r>
              <a:rPr lang="tr-TR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Giden Öğrenci-</a:t>
            </a:r>
            <a:r>
              <a:rPr lang="tr-TR" sz="1800" dirty="0" err="1"/>
              <a:t>Outgoing</a:t>
            </a:r>
            <a:r>
              <a:rPr lang="tr-TR" sz="1800" dirty="0"/>
              <a:t> (YTÜ’de tam zamanlı öğrenim gören öğrenciler)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Gelen Öğrenci-</a:t>
            </a:r>
            <a:r>
              <a:rPr lang="tr-TR" sz="1800" dirty="0" err="1"/>
              <a:t>Incoming</a:t>
            </a:r>
            <a:r>
              <a:rPr lang="tr-TR" sz="1800" dirty="0"/>
              <a:t> (</a:t>
            </a:r>
            <a:r>
              <a:rPr lang="tr-TR" sz="1800" dirty="0" err="1"/>
              <a:t>Erasmus</a:t>
            </a:r>
            <a:r>
              <a:rPr lang="tr-TR" sz="1800" dirty="0"/>
              <a:t> kapsamında yurt dışından YTÜ’ye gelen öğrenciler)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Erasmus+ Bölüm Koordinatörü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Erasmus+ Kurum Koordinatörü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İntibak Komisyonu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ECTS/AKTS </a:t>
            </a:r>
            <a:r>
              <a:rPr lang="tr-TR" sz="1400" dirty="0"/>
              <a:t>(</a:t>
            </a:r>
            <a:r>
              <a:rPr lang="tr-TR" sz="1400" dirty="0" err="1"/>
              <a:t>European</a:t>
            </a:r>
            <a:r>
              <a:rPr lang="tr-TR" sz="1400" dirty="0"/>
              <a:t> </a:t>
            </a:r>
            <a:r>
              <a:rPr lang="tr-TR" sz="1400" dirty="0" err="1"/>
              <a:t>Credit</a:t>
            </a:r>
            <a:r>
              <a:rPr lang="tr-TR" sz="1400" dirty="0"/>
              <a:t> Transfer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Accumulation</a:t>
            </a:r>
            <a:r>
              <a:rPr lang="tr-TR" sz="1400" dirty="0"/>
              <a:t> </a:t>
            </a:r>
            <a:r>
              <a:rPr lang="tr-TR" sz="1400" dirty="0" err="1"/>
              <a:t>System</a:t>
            </a:r>
            <a:r>
              <a:rPr lang="tr-TR" sz="1400" dirty="0"/>
              <a:t>/Avrupa Kredi Transfer ve Birikim Sistemi)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 Akademik Tanınma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2069531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8537" y="687977"/>
            <a:ext cx="8490857" cy="69668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132114" y="2229394"/>
            <a:ext cx="9681029" cy="3387635"/>
          </a:xfrm>
        </p:spPr>
        <p:txBody>
          <a:bodyPr>
            <a:normAutofit/>
          </a:bodyPr>
          <a:lstStyle/>
          <a:p>
            <a:r>
              <a:rPr lang="tr-TR" sz="2400" b="1" dirty="0"/>
              <a:t>Ders Değişikliği Sonrası İntibak-A Formu Güncellemesi</a:t>
            </a:r>
          </a:p>
          <a:p>
            <a:endParaRPr lang="tr-TR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LA – </a:t>
            </a:r>
            <a:r>
              <a:rPr lang="tr-TR" sz="2400" dirty="0" err="1"/>
              <a:t>During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Mobility ile değiştirilen derslere göre İntibak-A formu güncellenip bölüm koordinatörüne iletilmelidir.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Bölüm koordinatörüne iletilen formun, F/EYKK ile Erasmus+ Program Birimine ulaştırılmasının sorumluluğu öğrencidedir.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36320" y="935132"/>
            <a:ext cx="75240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/>
              <a:t>Faaliyet boyunca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51372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8537" y="687977"/>
            <a:ext cx="8490857" cy="69668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36320" y="2368731"/>
            <a:ext cx="10119361" cy="32831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Güz dönemi öğrencileri, misafirleri oldukları kurum ve YTÜ’nün onayı ile faaliyetlerini bahar dönemine uzatabilirler.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Bu durumda, öğrencinin Erasmus+ Program Birimi ile iletişime geçmesi ve gerekli işlemler/belgeler için bilgi alması gerekmektedir. (LA, intibak, hibe sözleşmesi)</a:t>
            </a:r>
            <a:endParaRPr lang="en-US" dirty="0"/>
          </a:p>
          <a:p>
            <a:r>
              <a:rPr lang="en-US" dirty="0" err="1"/>
              <a:t>Sürenin</a:t>
            </a:r>
            <a:r>
              <a:rPr lang="en-US" dirty="0"/>
              <a:t> </a:t>
            </a:r>
            <a:r>
              <a:rPr lang="en-US" dirty="0" err="1"/>
              <a:t>uzatılması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talebin</a:t>
            </a:r>
            <a:r>
              <a:rPr lang="en-US" dirty="0"/>
              <a:t> </a:t>
            </a:r>
            <a:r>
              <a:rPr lang="en-US" dirty="0" err="1"/>
              <a:t>başlangıçta</a:t>
            </a:r>
            <a:r>
              <a:rPr lang="en-US" dirty="0"/>
              <a:t> </a:t>
            </a:r>
            <a:r>
              <a:rPr lang="en-US" dirty="0" err="1"/>
              <a:t>planlanan</a:t>
            </a:r>
            <a:r>
              <a:rPr lang="en-US" dirty="0"/>
              <a:t> </a:t>
            </a:r>
            <a:r>
              <a:rPr lang="en-US" dirty="0" err="1"/>
              <a:t>hareketlilik</a:t>
            </a:r>
            <a:r>
              <a:rPr lang="en-US" dirty="0"/>
              <a:t> </a:t>
            </a:r>
            <a:r>
              <a:rPr lang="en-US" dirty="0" err="1"/>
              <a:t>bitiş</a:t>
            </a:r>
            <a:r>
              <a:rPr lang="en-US" dirty="0"/>
              <a:t> </a:t>
            </a:r>
            <a:r>
              <a:rPr lang="en-US" dirty="0" err="1"/>
              <a:t>tarihinden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geç</a:t>
            </a:r>
            <a:r>
              <a:rPr lang="en-US" dirty="0"/>
              <a:t> 1 ay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sunulması</a:t>
            </a:r>
            <a:r>
              <a:rPr lang="en-US" dirty="0"/>
              <a:t> </a:t>
            </a:r>
            <a:r>
              <a:rPr lang="en-US" dirty="0" err="1"/>
              <a:t>gereklidir</a:t>
            </a:r>
            <a:r>
              <a:rPr lang="en-US" dirty="0"/>
              <a:t>. 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Öğrenciler uzatma yaptıkları dönem için hibe alamazlar.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Faaliyet süresi ile ilgili değişikliklerde, gidilen ülkenin </a:t>
            </a:r>
            <a:r>
              <a:rPr lang="tr-TR" dirty="0">
                <a:solidFill>
                  <a:srgbClr val="FF0000"/>
                </a:solidFill>
              </a:rPr>
              <a:t>ikamet</a:t>
            </a:r>
            <a:r>
              <a:rPr lang="tr-TR" dirty="0"/>
              <a:t> ile ilgili yasal prosedürü izlenmelidir. </a:t>
            </a:r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36319" y="935132"/>
            <a:ext cx="98668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/>
              <a:t>Faaliyet boyunca – Uzatma </a:t>
            </a:r>
            <a:r>
              <a:rPr lang="tr-TR" sz="2400" dirty="0"/>
              <a:t>(</a:t>
            </a:r>
            <a:r>
              <a:rPr lang="tr-TR" sz="2400" dirty="0" err="1"/>
              <a:t>Extension</a:t>
            </a:r>
            <a:r>
              <a:rPr lang="tr-TR" sz="2400" dirty="0"/>
              <a:t> of Erasmus+ </a:t>
            </a:r>
            <a:r>
              <a:rPr lang="tr-TR" sz="2400" dirty="0" err="1"/>
              <a:t>Period</a:t>
            </a:r>
            <a:r>
              <a:rPr lang="tr-TR" sz="2400" dirty="0"/>
              <a:t>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0163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8537" y="687977"/>
            <a:ext cx="8490857" cy="69668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358537" y="2438399"/>
            <a:ext cx="9797144" cy="32134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Faaliyet öncesinde hibesiz olan öğrenciler, feragat edenler nedeniyle, faaliyet esnasında hibe almaya hak kazanabilir.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Sonradan hibe almaya hak kazanan öğrencilerin, (hibeli) hibe sözleşmesini imzalamak için şahsen Erasmus+ Program Birimini ziyaret etmeleri ya da noter onaylı vekillerinin Birimi ziyaret etmelerini sağlamaları gerekmektedir.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Faaliyetiniz esnasında hibe almaya hak kazanmanız durumunda, Erasmus+ Program Birimi yapılması gerekenler için sizinle e-posta aracılığı ile iletişime geçecektir.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Hibe listeleri belirli periyodlarla web sayfamızda güncellenmektedir.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36320" y="935132"/>
            <a:ext cx="99918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/>
              <a:t>Faaliyet boyunca – </a:t>
            </a:r>
            <a:r>
              <a:rPr lang="tr-TR" sz="3600" dirty="0"/>
              <a:t>Hibe Durumunda Değişiklik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0140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8537" y="687977"/>
            <a:ext cx="8490857" cy="69668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36320" y="2108030"/>
            <a:ext cx="9866810" cy="3495503"/>
          </a:xfrm>
        </p:spPr>
        <p:txBody>
          <a:bodyPr>
            <a:normAutofit fontScale="92500" lnSpcReduction="10000"/>
          </a:bodyPr>
          <a:lstStyle/>
          <a:p>
            <a:r>
              <a:rPr lang="tr-TR" sz="2400" b="1" dirty="0"/>
              <a:t>Akademik ve sosyal sorumluluklar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Öğrencilerin gerçekleştirdiği öğrenim faaliyetinden başarılı olmaları beklenmektedir. Alınan kredinin en az 2/3’ünden başarılı olamayan öğrencilerin dönüş sonrası hesaplanan kalan %20 hibe ödemeleri yapılmaz.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Ayrıca  faaliyet sonrasında, misafir olunan kuruluştan tarafımıza iletilecek şikayet, sorumsuzluk, saygısızlık, derslere devam etmeme vb. durumlar incelenerek verilen hibenin tamamının iadesinin istenmesi söz konusu olabilir.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Detaylar için </a:t>
            </a:r>
            <a:r>
              <a:rPr lang="tr-TR" sz="2400" dirty="0">
                <a:solidFill>
                  <a:srgbClr val="FF0000"/>
                </a:solidFill>
              </a:rPr>
              <a:t>Hibe sözleşmesini ve Öğrenci Beyannamesi </a:t>
            </a:r>
            <a:r>
              <a:rPr lang="tr-TR" sz="2400" dirty="0"/>
              <a:t>muhakkak inceleyiniz.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err="1"/>
              <a:t>Erasmus</a:t>
            </a:r>
            <a:r>
              <a:rPr lang="tr-TR" sz="2400" dirty="0"/>
              <a:t>+ Programı Biriminin yapacağı duyuruları takip ediniz.</a:t>
            </a:r>
            <a:br>
              <a:rPr lang="tr-TR" sz="2400" dirty="0"/>
            </a:br>
            <a:r>
              <a:rPr lang="tr-TR" sz="2400" dirty="0"/>
              <a:t>	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36320" y="757369"/>
            <a:ext cx="75240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/>
              <a:t>Faaliyet boyunca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1237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484881" y="2016425"/>
            <a:ext cx="69233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8000" dirty="0">
                <a:solidFill>
                  <a:srgbClr val="0070C0"/>
                </a:solidFill>
              </a:rPr>
              <a:t>FAALİYET </a:t>
            </a:r>
          </a:p>
          <a:p>
            <a:pPr algn="just"/>
            <a:r>
              <a:rPr lang="tr-TR" sz="8000" dirty="0">
                <a:solidFill>
                  <a:srgbClr val="0070C0"/>
                </a:solidFill>
              </a:rPr>
              <a:t>SONRASI</a:t>
            </a:r>
          </a:p>
        </p:txBody>
      </p:sp>
    </p:spTree>
    <p:extLst>
      <p:ext uri="{BB962C8B-B14F-4D97-AF65-F5344CB8AC3E}">
        <p14:creationId xmlns:p14="http://schemas.microsoft.com/office/powerpoint/2010/main" val="1628855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97280" y="695906"/>
            <a:ext cx="10058400" cy="1450757"/>
          </a:xfrm>
        </p:spPr>
        <p:txBody>
          <a:bodyPr>
            <a:normAutofit/>
          </a:bodyPr>
          <a:lstStyle/>
          <a:p>
            <a:r>
              <a:rPr lang="tr-TR" sz="4400" dirty="0"/>
              <a:t>Faaliyet sonrası - Belgeler</a:t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097280" y="2011680"/>
            <a:ext cx="9440090" cy="4223657"/>
          </a:xfrm>
          <a:prstGeom prst="rect">
            <a:avLst/>
          </a:prstGeom>
        </p:spPr>
        <p:txBody>
          <a:bodyPr numCol="1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Giden Öğrenci Denetim Formu – Dönüş </a:t>
            </a:r>
            <a:r>
              <a:rPr lang="tr-TR" dirty="0"/>
              <a:t>(</a:t>
            </a:r>
            <a:r>
              <a:rPr lang="tr-TR" dirty="0">
                <a:hlinkClick r:id="rId2"/>
              </a:rPr>
              <a:t>www.erasmus.yildiz.edu.tr</a:t>
            </a:r>
            <a:r>
              <a:rPr lang="tr-TR" dirty="0"/>
              <a:t> / Formlar)</a:t>
            </a:r>
          </a:p>
          <a:p>
            <a:pPr marL="0" indent="0">
              <a:buNone/>
            </a:pPr>
            <a:endParaRPr lang="tr-TR" sz="23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Katılım Sertifikası (</a:t>
            </a:r>
            <a:r>
              <a:rPr lang="tr-TR" sz="1800" dirty="0" err="1"/>
              <a:t>Certificate</a:t>
            </a:r>
            <a:r>
              <a:rPr lang="tr-TR" sz="1800" dirty="0"/>
              <a:t> of </a:t>
            </a:r>
            <a:r>
              <a:rPr lang="tr-TR" sz="1800" dirty="0" err="1"/>
              <a:t>Attendance</a:t>
            </a:r>
            <a:r>
              <a:rPr lang="tr-TR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Not Çizelgesi (</a:t>
            </a:r>
            <a:r>
              <a:rPr lang="tr-TR" sz="1800" dirty="0" err="1"/>
              <a:t>Transcript</a:t>
            </a:r>
            <a:r>
              <a:rPr lang="tr-TR" sz="1800" dirty="0"/>
              <a:t> of </a:t>
            </a:r>
            <a:r>
              <a:rPr lang="tr-TR" sz="1800" dirty="0" err="1"/>
              <a:t>Records</a:t>
            </a:r>
            <a:r>
              <a:rPr lang="tr-TR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İntibak-B Formu ve Fakülte/Enstitü Yönetim Kurulu Kararı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Çevrimiçi Anket</a:t>
            </a:r>
          </a:p>
        </p:txBody>
      </p:sp>
      <p:sp>
        <p:nvSpPr>
          <p:cNvPr id="6" name="Sağ Ayraç 5"/>
          <p:cNvSpPr/>
          <p:nvPr/>
        </p:nvSpPr>
        <p:spPr>
          <a:xfrm>
            <a:off x="6723017" y="3031364"/>
            <a:ext cx="409301" cy="1314214"/>
          </a:xfrm>
          <a:prstGeom prst="rightBrace">
            <a:avLst>
              <a:gd name="adj1" fmla="val 8333"/>
              <a:gd name="adj2" fmla="val 51814"/>
            </a:avLst>
          </a:prstGeom>
          <a:ln w="76200" cmpd="dbl">
            <a:solidFill>
              <a:srgbClr val="BB9B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7750628" y="3498053"/>
            <a:ext cx="297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%20’lik Hibe Ödemesi/İadesi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615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97280" y="695906"/>
            <a:ext cx="10058400" cy="1450757"/>
          </a:xfrm>
        </p:spPr>
        <p:txBody>
          <a:bodyPr>
            <a:normAutofit/>
          </a:bodyPr>
          <a:lstStyle/>
          <a:p>
            <a:r>
              <a:rPr lang="tr-TR" sz="4400" dirty="0"/>
              <a:t>Faaliyet sonrası - Belgeler</a:t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097280" y="2487750"/>
            <a:ext cx="9201751" cy="2317626"/>
          </a:xfrm>
          <a:prstGeom prst="rect">
            <a:avLst/>
          </a:prstGeom>
        </p:spPr>
        <p:txBody>
          <a:bodyPr numCol="1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Katılım Sertifikası (</a:t>
            </a:r>
            <a:r>
              <a:rPr lang="tr-TR" b="1" dirty="0" err="1"/>
              <a:t>Certificate</a:t>
            </a:r>
            <a:r>
              <a:rPr lang="tr-TR" b="1" dirty="0"/>
              <a:t> of </a:t>
            </a:r>
            <a:r>
              <a:rPr lang="tr-TR" b="1" dirty="0" err="1"/>
              <a:t>Attendance</a:t>
            </a:r>
            <a:r>
              <a:rPr lang="tr-TR" b="1" dirty="0"/>
              <a:t>)</a:t>
            </a:r>
            <a:endParaRPr lang="tr-TR" dirty="0"/>
          </a:p>
          <a:p>
            <a:pPr marL="0" indent="0">
              <a:buNone/>
            </a:pPr>
            <a:endParaRPr lang="tr-TR" sz="23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Misafir olduğunuz kurumdan, faaliyetinizi tamamlayınca alacağınız, faaliyet başlangıç ve bitiş tarihlerinizi gösteren imzalı/mühürlü belge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>
                <a:solidFill>
                  <a:srgbClr val="FF0000"/>
                </a:solidFill>
              </a:rPr>
              <a:t>90 günün altındaki öğrenim faaliyetleri geçersizdir!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>
                <a:solidFill>
                  <a:srgbClr val="FF0000"/>
                </a:solidFill>
              </a:rPr>
              <a:t>60 günün altındaki staj faaliyetleri geçersizdir !</a:t>
            </a:r>
          </a:p>
        </p:txBody>
      </p:sp>
    </p:spTree>
    <p:extLst>
      <p:ext uri="{BB962C8B-B14F-4D97-AF65-F5344CB8AC3E}">
        <p14:creationId xmlns:p14="http://schemas.microsoft.com/office/powerpoint/2010/main" val="1990391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68387" y="643541"/>
            <a:ext cx="10058400" cy="1450757"/>
          </a:xfrm>
        </p:spPr>
        <p:txBody>
          <a:bodyPr>
            <a:normAutofit/>
          </a:bodyPr>
          <a:lstStyle/>
          <a:p>
            <a:r>
              <a:rPr lang="tr-TR" sz="4400" dirty="0"/>
              <a:t>Faaliyet sonrası - Belgeler</a:t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201096" y="2649009"/>
            <a:ext cx="9504947" cy="2478505"/>
          </a:xfrm>
          <a:prstGeom prst="rect">
            <a:avLst/>
          </a:prstGeom>
        </p:spPr>
        <p:txBody>
          <a:bodyPr numCol="1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Not Dökümü (</a:t>
            </a:r>
            <a:r>
              <a:rPr lang="tr-TR" b="1" dirty="0" err="1"/>
              <a:t>Transcript</a:t>
            </a:r>
            <a:r>
              <a:rPr lang="tr-TR" b="1" dirty="0"/>
              <a:t> of </a:t>
            </a:r>
            <a:r>
              <a:rPr lang="tr-TR" b="1" dirty="0" err="1"/>
              <a:t>Records</a:t>
            </a:r>
            <a:r>
              <a:rPr lang="tr-TR" b="1" dirty="0"/>
              <a:t>)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Misafir olduğunuz kurumdan faaliyetinizi tamamlayınca alacağınız, Learning </a:t>
            </a:r>
            <a:r>
              <a:rPr lang="tr-TR" sz="1800" dirty="0" err="1"/>
              <a:t>Agreement’ta</a:t>
            </a:r>
            <a:r>
              <a:rPr lang="tr-TR" sz="1800" dirty="0"/>
              <a:t> belirtilen derslerin notlarını ve ECTS değerlerini gösteren belge.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5692828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68387" y="643541"/>
            <a:ext cx="10058400" cy="1450757"/>
          </a:xfrm>
        </p:spPr>
        <p:txBody>
          <a:bodyPr>
            <a:normAutofit/>
          </a:bodyPr>
          <a:lstStyle/>
          <a:p>
            <a:r>
              <a:rPr lang="tr-TR" sz="4400" dirty="0"/>
              <a:t>Faaliyet sonrası - Belgeler</a:t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İçerik Yer Tutucusu 2"/>
          <p:cNvSpPr>
            <a:spLocks noGrp="1"/>
          </p:cNvSpPr>
          <p:nvPr>
            <p:ph sz="half" idx="4294967295"/>
          </p:nvPr>
        </p:nvSpPr>
        <p:spPr>
          <a:xfrm>
            <a:off x="1068387" y="2421617"/>
            <a:ext cx="9353006" cy="25771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/>
              <a:t>İntibak – B Formu ve Fakülte/Enstitü Yönetim Kurulu Kararı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600" dirty="0"/>
              <a:t>Learning </a:t>
            </a:r>
            <a:r>
              <a:rPr lang="tr-TR" sz="1600" dirty="0" err="1"/>
              <a:t>Agreement</a:t>
            </a:r>
            <a:r>
              <a:rPr lang="tr-TR" sz="1600" dirty="0"/>
              <a:t> ile seçilen ve transkriptte </a:t>
            </a:r>
            <a:r>
              <a:rPr lang="tr-TR" sz="1600" dirty="0" err="1"/>
              <a:t>notlandırılan</a:t>
            </a:r>
            <a:r>
              <a:rPr lang="tr-TR" sz="1600" dirty="0"/>
              <a:t> derslerin/tez çalışmasının YTÜ’de intibak edilmesini sağlayan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400" dirty="0"/>
              <a:t>Transkriptte bulunan dersler/tez çalışması İntibak Formuna aynen yazılmalı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400" dirty="0"/>
              <a:t>Derslerin geçme/kalma notları YTÜ’nün not sistemine dönüştürülmeli (misafir olunan kurumdan not dönüşüm tablosu/bölüm koordinatöründen yardım)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400" dirty="0"/>
              <a:t>Form bölüm koordinatörü, bölüm intibak komisyonu ve bölüm başkanı tarafından imzalanmalı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400" dirty="0"/>
              <a:t>Form, Fakülte/Enstitü Yönetim Kurulu Kararı (F/EYKK) ile </a:t>
            </a:r>
            <a:r>
              <a:rPr lang="tr-TR" sz="1400" u="sng" dirty="0"/>
              <a:t>bölüm tarafından</a:t>
            </a:r>
            <a:r>
              <a:rPr lang="tr-TR" sz="1400" dirty="0"/>
              <a:t> Erasmus+ Program Birimine iletilmeli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1400" dirty="0"/>
              <a:t>Form ve F/EYKK, Erasmus+ Program Birimine ulaştıktan </a:t>
            </a:r>
            <a:r>
              <a:rPr lang="tr-TR" sz="1400" u="sng" dirty="0"/>
              <a:t>sonra </a:t>
            </a:r>
            <a:r>
              <a:rPr lang="tr-TR" sz="1400" dirty="0"/>
              <a:t>öğrenci, dönüş dosyasını teslim edebilir</a:t>
            </a:r>
          </a:p>
        </p:txBody>
      </p:sp>
    </p:spTree>
    <p:extLst>
      <p:ext uri="{BB962C8B-B14F-4D97-AF65-F5344CB8AC3E}">
        <p14:creationId xmlns:p14="http://schemas.microsoft.com/office/powerpoint/2010/main" val="32598319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68387" y="643541"/>
            <a:ext cx="10058400" cy="1450757"/>
          </a:xfrm>
        </p:spPr>
        <p:txBody>
          <a:bodyPr>
            <a:normAutofit/>
          </a:bodyPr>
          <a:lstStyle/>
          <a:p>
            <a:r>
              <a:rPr lang="tr-TR" sz="4400" dirty="0"/>
              <a:t>Faaliyet sonrası - OLS</a:t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6" name="İçerik Yer Tutucusu 2"/>
          <p:cNvSpPr>
            <a:spLocks noGrp="1"/>
          </p:cNvSpPr>
          <p:nvPr>
            <p:ph sz="half" idx="4294967295"/>
          </p:nvPr>
        </p:nvSpPr>
        <p:spPr>
          <a:xfrm>
            <a:off x="1068387" y="2886074"/>
            <a:ext cx="9353006" cy="274546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Faaliyetlerini</a:t>
            </a:r>
            <a:r>
              <a:rPr lang="en-US" dirty="0"/>
              <a:t> </a:t>
            </a:r>
            <a:r>
              <a:rPr lang="en-US" dirty="0" err="1"/>
              <a:t>tamamlayan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OLS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sınavlarına</a:t>
            </a:r>
            <a:r>
              <a:rPr lang="en-US" dirty="0"/>
              <a:t> </a:t>
            </a:r>
            <a:r>
              <a:rPr lang="en-US" dirty="0" err="1"/>
              <a:t>girmeleri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Sınavlarından herhangi birini tamamlamayan öğrencilerin toplam hibelerinden %5 kesinti uygulanır.</a:t>
            </a:r>
          </a:p>
        </p:txBody>
      </p:sp>
    </p:spTree>
    <p:extLst>
      <p:ext uri="{BB962C8B-B14F-4D97-AF65-F5344CB8AC3E}">
        <p14:creationId xmlns:p14="http://schemas.microsoft.com/office/powerpoint/2010/main" val="190833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484881" y="2016425"/>
            <a:ext cx="69233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8000" dirty="0">
                <a:solidFill>
                  <a:srgbClr val="0070C0"/>
                </a:solidFill>
              </a:rPr>
              <a:t>FAALİYET ÖNCESİ</a:t>
            </a:r>
          </a:p>
        </p:txBody>
      </p:sp>
    </p:spTree>
    <p:extLst>
      <p:ext uri="{BB962C8B-B14F-4D97-AF65-F5344CB8AC3E}">
        <p14:creationId xmlns:p14="http://schemas.microsoft.com/office/powerpoint/2010/main" val="30015423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7265" y="635726"/>
            <a:ext cx="9938415" cy="1005840"/>
          </a:xfrm>
        </p:spPr>
        <p:txBody>
          <a:bodyPr>
            <a:normAutofit/>
          </a:bodyPr>
          <a:lstStyle/>
          <a:p>
            <a:r>
              <a:rPr lang="tr-TR" sz="4400" dirty="0"/>
              <a:t>Web sayfası, İletişim, Duyurular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7265" y="2002972"/>
            <a:ext cx="9685866" cy="3933888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/>
              <a:t> Erasmus+ Öğrenci Hareketliliği ile ilgili tüm bilgilendirmeler web sayfası üzerinden yapılmaktadır. Öğrencilerin web sayfasını  düzenli olarak kontrol etmeleri, güncel bilgi ve belgeleri buradan temin etmeleri gerekmektedir.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/>
              <a:t> Web sayfasında yer almayan veya yeterince açık olmayan durumlar için web sayfamızda yer alan iletişim bilgilerinden konunuzla ilgili olan kişi/</a:t>
            </a:r>
            <a:r>
              <a:rPr lang="tr-TR" sz="2200" dirty="0" err="1"/>
              <a:t>lerle</a:t>
            </a:r>
            <a:r>
              <a:rPr lang="tr-TR" sz="2200" dirty="0"/>
              <a:t> irtibata geçebilir ve sorularınızı yönlendirebilirsiniz.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/>
              <a:t> Daha kapsamlı bir cevap alabilmeniz ve bilginin kalıcılığı açısından sorularınızı e-posta ile iletmeniz tercih edilmektedir. </a:t>
            </a:r>
          </a:p>
          <a:p>
            <a:pPr algn="just"/>
            <a:r>
              <a:rPr lang="tr-TR" sz="2200" dirty="0">
                <a:solidFill>
                  <a:srgbClr val="0070C0"/>
                </a:solidFill>
                <a:hlinkClick r:id="rId2"/>
              </a:rPr>
              <a:t>http://www.erasmus.yildiz.edu.tr/</a:t>
            </a:r>
            <a:r>
              <a:rPr lang="tr-TR" sz="2200" dirty="0">
                <a:solidFill>
                  <a:srgbClr val="0070C0"/>
                </a:solidFill>
              </a:rPr>
              <a:t>  </a:t>
            </a:r>
          </a:p>
          <a:p>
            <a:pPr algn="just"/>
            <a:r>
              <a:rPr lang="tr-TR" sz="2200" b="1" dirty="0"/>
              <a:t>Erasmus+ Öğrenim faaliyeti        :</a:t>
            </a:r>
            <a:r>
              <a:rPr lang="tr-TR" sz="2200" dirty="0"/>
              <a:t> erasmus@yildiz.edu.tr</a:t>
            </a:r>
          </a:p>
          <a:p>
            <a:pPr algn="just"/>
            <a:r>
              <a:rPr lang="tr-TR" sz="2200" b="1" dirty="0"/>
              <a:t>Erasmus+ Staj faaliyeti	          :</a:t>
            </a:r>
            <a:r>
              <a:rPr lang="tr-TR" sz="2200" dirty="0"/>
              <a:t> erasmus-staj@yildiz.edu.tr</a:t>
            </a:r>
          </a:p>
          <a:p>
            <a:pPr algn="just"/>
            <a:r>
              <a:rPr lang="tr-TR" sz="2200" b="1" dirty="0"/>
              <a:t>Erasmus+ Hibe                                :</a:t>
            </a:r>
            <a:r>
              <a:rPr lang="tr-TR" sz="2200" dirty="0"/>
              <a:t> erasmus-hibe@yildiz.edu.tr   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3422993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7265" y="635726"/>
            <a:ext cx="9938415" cy="1005840"/>
          </a:xfrm>
        </p:spPr>
        <p:txBody>
          <a:bodyPr>
            <a:normAutofit/>
          </a:bodyPr>
          <a:lstStyle/>
          <a:p>
            <a:r>
              <a:rPr lang="tr-TR" sz="4400" dirty="0"/>
              <a:t>Web sayfası, İletişim, Duyurular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7265" y="2002972"/>
            <a:ext cx="9685866" cy="393388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/>
              <a:t> E-postanızda lütfen;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/>
              <a:t>Adınızı soyadınızı, bölümünüzü, öğrenci numaranızı yazınız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/>
              <a:t>Konu kısmına mailinin içeriği hakkında bilgi veriniz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 err="1"/>
              <a:t>Erasmus</a:t>
            </a:r>
            <a:r>
              <a:rPr lang="tr-TR" sz="2200" dirty="0"/>
              <a:t>+ başvurusu sırasında kullandığınız e-posta adresinizde değişiklik olduysa bu değişikliği </a:t>
            </a:r>
            <a:r>
              <a:rPr lang="tr-TR" sz="2200" dirty="0" err="1"/>
              <a:t>Erasmus</a:t>
            </a:r>
            <a:r>
              <a:rPr lang="tr-TR" sz="2200" dirty="0"/>
              <a:t>+ ofisine muhakkak bildiriniz.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/>
              <a:t>E-postalarınızı düzenli aralıklarla takip ediniz.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200" dirty="0"/>
              <a:t> </a:t>
            </a:r>
            <a:r>
              <a:rPr lang="tr-TR" sz="2200" dirty="0">
                <a:solidFill>
                  <a:srgbClr val="FF0000"/>
                </a:solidFill>
              </a:rPr>
              <a:t>Faaliyet gerçekleştirdiğiniz ülkede </a:t>
            </a:r>
            <a:r>
              <a:rPr lang="tr-TR" sz="2200" dirty="0" err="1">
                <a:solidFill>
                  <a:srgbClr val="FF0000"/>
                </a:solidFill>
              </a:rPr>
              <a:t>Erasmus</a:t>
            </a:r>
            <a:r>
              <a:rPr lang="tr-TR" sz="2200" dirty="0">
                <a:solidFill>
                  <a:srgbClr val="FF0000"/>
                </a:solidFill>
              </a:rPr>
              <a:t>+ öğrenim ya da staj hareketliliğinizi etkileyecek olası sorunlarda ofisimizle iletişime geçiniz.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2200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28070432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70C0"/>
                </a:solidFill>
              </a:rPr>
              <a:t>Katılımınız için teşekkürler.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>
          <a:xfrm>
            <a:off x="1097280" y="4667794"/>
            <a:ext cx="10058400" cy="928334"/>
          </a:xfrm>
        </p:spPr>
        <p:txBody>
          <a:bodyPr/>
          <a:lstStyle/>
          <a:p>
            <a:r>
              <a:rPr lang="tr-TR" cap="none" dirty="0">
                <a:solidFill>
                  <a:srgbClr val="0070C0"/>
                </a:solidFill>
              </a:rPr>
              <a:t>Başarılı bir faaliyet dönemi dileriz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46126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662597"/>
            <a:ext cx="10058400" cy="887791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Ön araştırma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1933303"/>
            <a:ext cx="10058400" cy="384870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Misafir olunacak kurumla YTÜ arasındaki ikili anlaşma incelenmelidir. </a:t>
            </a:r>
            <a:r>
              <a:rPr lang="tr-TR" i="1" dirty="0"/>
              <a:t>(</a:t>
            </a:r>
            <a:r>
              <a:rPr lang="tr-TR" i="1" dirty="0">
                <a:hlinkClick r:id="rId2"/>
              </a:rPr>
              <a:t>www.erasmus.yildiz.edu.tr</a:t>
            </a:r>
            <a:r>
              <a:rPr lang="tr-TR" i="1" dirty="0"/>
              <a:t> / İkili Anlaşmalar sekmesi)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Anlaşmada şu bilgiler yer alır: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tr-TR" sz="1800" dirty="0"/>
              <a:t>Dil yeterlilikleri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tr-TR" sz="1800" dirty="0"/>
              <a:t>Ek gereksinimler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tr-TR" sz="1800" dirty="0"/>
              <a:t>Başvuru tarihleri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tr-TR" sz="1800" dirty="0" err="1"/>
              <a:t>Notlandırma</a:t>
            </a:r>
            <a:endParaRPr lang="tr-TR" sz="1800" dirty="0"/>
          </a:p>
          <a:p>
            <a:pPr lvl="4">
              <a:buFont typeface="Arial" panose="020B0604020202020204" pitchFamily="34" charset="0"/>
              <a:buChar char="•"/>
            </a:pPr>
            <a:r>
              <a:rPr lang="tr-TR" sz="1800" dirty="0"/>
              <a:t>Vize ve oturma izni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tr-TR" sz="1800" dirty="0"/>
              <a:t>Sigorta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tr-TR" sz="1800" dirty="0"/>
              <a:t>Konaklama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Misafir olunacak kurumun web sayfası incelenerek gerekli işlemler ve dokümanlar öğrenilmelidir.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166870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8387" y="819613"/>
            <a:ext cx="10310949" cy="836023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– Nomination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68387" y="2403565"/>
            <a:ext cx="10058400" cy="302187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</a:t>
            </a:r>
            <a:r>
              <a:rPr lang="tr-TR" i="1" dirty="0">
                <a:solidFill>
                  <a:srgbClr val="0070C0"/>
                </a:solidFill>
              </a:rPr>
              <a:t>Nomination</a:t>
            </a:r>
            <a:r>
              <a:rPr lang="tr-TR" dirty="0">
                <a:solidFill>
                  <a:srgbClr val="0070C0"/>
                </a:solidFill>
              </a:rPr>
              <a:t>: </a:t>
            </a:r>
            <a:r>
              <a:rPr lang="tr-TR" dirty="0"/>
              <a:t>Aday gösterme işlemi. Bölüm koordinatörlerinin, misafir olunacak kurumlara seçilen öğrenciler hakkında bilgi vermesi.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Nomination işlemleri, e-posta veya otomasyon sistemleri aracılığı ile yapılabilmektedir.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</a:t>
            </a:r>
            <a:r>
              <a:rPr lang="tr-TR" dirty="0">
                <a:solidFill>
                  <a:srgbClr val="0070C0"/>
                </a:solidFill>
              </a:rPr>
              <a:t>Her kurumun, </a:t>
            </a:r>
            <a:r>
              <a:rPr lang="tr-TR" dirty="0" err="1">
                <a:solidFill>
                  <a:srgbClr val="0070C0"/>
                </a:solidFill>
              </a:rPr>
              <a:t>nomination</a:t>
            </a:r>
            <a:r>
              <a:rPr lang="tr-TR" dirty="0">
                <a:solidFill>
                  <a:srgbClr val="0070C0"/>
                </a:solidFill>
              </a:rPr>
              <a:t> işlemi için belirlediği bir son tarih bulunmaktadır!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Nomination işlemi tamamlanan öğrenciler, genellikle, misafir olunacak kurumdan başvuru, gerekli belgeler, genel bilgilendirmeler, açılacak dersler vs. hakkında bir e-posta alırlar ve bu doğrultuda başvurularını yaparlar.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86451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957460"/>
            <a:ext cx="7106194" cy="861665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Application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79" y="2072639"/>
            <a:ext cx="10136777" cy="388353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</a:t>
            </a:r>
            <a:r>
              <a:rPr lang="tr-TR" i="1" dirty="0">
                <a:solidFill>
                  <a:srgbClr val="0070C0"/>
                </a:solidFill>
              </a:rPr>
              <a:t>Application: </a:t>
            </a:r>
            <a:r>
              <a:rPr lang="tr-TR" dirty="0"/>
              <a:t>Nomination işlemi tamamlanan öğrenciler, misafir olacakları kurumun kendilerinden istediği belgeleri hazırlayıp göndererek (e-posta/online </a:t>
            </a:r>
            <a:r>
              <a:rPr lang="tr-TR" dirty="0" err="1"/>
              <a:t>tool</a:t>
            </a:r>
            <a:r>
              <a:rPr lang="tr-TR" dirty="0"/>
              <a:t>/normal posta) </a:t>
            </a:r>
            <a:r>
              <a:rPr lang="tr-TR" dirty="0" err="1"/>
              <a:t>application</a:t>
            </a:r>
            <a:r>
              <a:rPr lang="tr-TR" dirty="0"/>
              <a:t> (başvuru) işlemlerini gerçekleştirirler.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1800" dirty="0"/>
              <a:t> </a:t>
            </a:r>
            <a:r>
              <a:rPr lang="tr-TR" dirty="0"/>
              <a:t>İstenen belgeler kurumdan kuruma farklılık gösterebilir. Öğrencilerden şu belgeler istenebilir: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dirty="0"/>
              <a:t>Başvuru/Kayıt Formu (Application/</a:t>
            </a:r>
            <a:r>
              <a:rPr lang="tr-TR" sz="1600" dirty="0" err="1"/>
              <a:t>Registration</a:t>
            </a:r>
            <a:r>
              <a:rPr lang="tr-TR" sz="1600" dirty="0"/>
              <a:t>/</a:t>
            </a:r>
            <a:r>
              <a:rPr lang="tr-TR" sz="1600" dirty="0" err="1"/>
              <a:t>Enrollment</a:t>
            </a:r>
            <a:r>
              <a:rPr lang="tr-TR" sz="1600" dirty="0"/>
              <a:t> Form)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dirty="0"/>
              <a:t>Öğrenim Anlaşması (Learning </a:t>
            </a:r>
            <a:r>
              <a:rPr lang="tr-TR" sz="1600" dirty="0" err="1"/>
              <a:t>Agreement</a:t>
            </a:r>
            <a:r>
              <a:rPr lang="tr-TR" sz="1600" dirty="0"/>
              <a:t>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dirty="0"/>
              <a:t>Dil Sertifikası (Language </a:t>
            </a:r>
            <a:r>
              <a:rPr lang="tr-TR" sz="1600" dirty="0" err="1"/>
              <a:t>Certificate</a:t>
            </a:r>
            <a:r>
              <a:rPr lang="tr-TR" sz="1600" dirty="0"/>
              <a:t>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dirty="0"/>
              <a:t>Pasaport/Vize/Oturma İzni (Passport/Visa/</a:t>
            </a:r>
            <a:r>
              <a:rPr lang="tr-TR" sz="1600" dirty="0" err="1"/>
              <a:t>Residence</a:t>
            </a:r>
            <a:r>
              <a:rPr lang="tr-TR" sz="1600" dirty="0"/>
              <a:t> </a:t>
            </a:r>
            <a:r>
              <a:rPr lang="tr-TR" sz="1600" dirty="0" err="1"/>
              <a:t>Permit</a:t>
            </a:r>
            <a:r>
              <a:rPr lang="tr-TR" sz="1600" dirty="0"/>
              <a:t>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dirty="0"/>
              <a:t>Sağlık Sigortası (</a:t>
            </a:r>
            <a:r>
              <a:rPr lang="tr-TR" sz="1600" dirty="0" err="1"/>
              <a:t>Health</a:t>
            </a:r>
            <a:r>
              <a:rPr lang="tr-TR" sz="1600" dirty="0"/>
              <a:t> </a:t>
            </a:r>
            <a:r>
              <a:rPr lang="tr-TR" sz="1600" dirty="0" err="1"/>
              <a:t>Insurance</a:t>
            </a:r>
            <a:r>
              <a:rPr lang="tr-TR" sz="1600" dirty="0"/>
              <a:t>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dirty="0"/>
              <a:t>Yurt başvuru formu (</a:t>
            </a:r>
            <a:r>
              <a:rPr lang="tr-TR" sz="1600" dirty="0" err="1"/>
              <a:t>Accommodation</a:t>
            </a:r>
            <a:r>
              <a:rPr lang="tr-TR" sz="1600" dirty="0"/>
              <a:t> Form)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dirty="0"/>
              <a:t>Not Dökümü (</a:t>
            </a:r>
            <a:r>
              <a:rPr lang="tr-TR" sz="1600" dirty="0" err="1"/>
              <a:t>Transcript</a:t>
            </a:r>
            <a:r>
              <a:rPr lang="tr-TR" sz="1600" dirty="0"/>
              <a:t> of </a:t>
            </a:r>
            <a:r>
              <a:rPr lang="tr-TR" sz="1600" dirty="0" err="1"/>
              <a:t>Records</a:t>
            </a:r>
            <a:r>
              <a:rPr lang="tr-TR" sz="1600" dirty="0"/>
              <a:t>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tr-TR" sz="1600" dirty="0"/>
              <a:t>Öğrenci Belgesi (Student </a:t>
            </a:r>
            <a:r>
              <a:rPr lang="tr-TR" sz="1600" dirty="0" err="1"/>
              <a:t>Certificate</a:t>
            </a:r>
            <a:r>
              <a:rPr lang="tr-TR" sz="1600" dirty="0"/>
              <a:t>)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400628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957460"/>
            <a:ext cx="7106194" cy="861665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- Application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2586446"/>
            <a:ext cx="9379131" cy="336973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dirty="0"/>
              <a:t> </a:t>
            </a:r>
            <a:r>
              <a:rPr lang="tr-TR" spc="-50" dirty="0">
                <a:solidFill>
                  <a:srgbClr val="0070C0"/>
                </a:solidFill>
                <a:ea typeface="+mj-ea"/>
                <a:cs typeface="+mj-cs"/>
              </a:rPr>
              <a:t>Her kurumun, başvuru işlemi için belirlediği bir son tarih bulunmaktadır!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pc="-50" dirty="0">
                <a:ea typeface="+mj-ea"/>
                <a:cs typeface="+mj-cs"/>
              </a:rPr>
              <a:t> Nomination işleminiz yapılmış olsa dahi başvurunuzu tamamlamadığınız için ya da başvurunuz kabul edilmediği için faaliyetten yararlanamayabilirsiniz.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pc="-50" dirty="0">
                <a:ea typeface="+mj-ea"/>
                <a:cs typeface="+mj-cs"/>
              </a:rPr>
              <a:t> Öğrencilerin başvurularının akabinde kabul alamamalarından yükseköğretim kurumu sorumlu tutulamaz.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251611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6432" y="1010194"/>
            <a:ext cx="9762310" cy="727166"/>
          </a:xfrm>
        </p:spPr>
        <p:txBody>
          <a:bodyPr>
            <a:normAutofit/>
          </a:bodyPr>
          <a:lstStyle/>
          <a:p>
            <a:r>
              <a:rPr lang="tr-TR" sz="4400" dirty="0"/>
              <a:t>Faaliyet öncesi – Belgeler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4993" y="2500549"/>
            <a:ext cx="9422676" cy="275071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Faaliyetiniz için gerekli tüm belgeleri </a:t>
            </a:r>
            <a:r>
              <a:rPr lang="tr-TR" dirty="0">
                <a:hlinkClick r:id="rId2"/>
              </a:rPr>
              <a:t>www.erasmus.yildiz.edu.tr</a:t>
            </a:r>
            <a:r>
              <a:rPr lang="tr-TR" dirty="0"/>
              <a:t>  adresinde, Öğrenci Hareketliliği/Formlar &amp; Dilekçeler sekmeleri altında bulabilirsiniz.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Belgelerin üzerinde yer alan imza kısımlarına dikkat ediniz.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Erasmus+ kapsamında görev alan koordinatör ve komisyon üyelerinin aynı zamanda kurumumuzda ders veren akademik personel olduğunu göz önünde bulundurmanız ve imza işlemlerinizi son ana kadar ertelememeniz tavsiye edilir.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Evrakların imza işlemlerinin ortalama 5 günü süreceğini düşünerek planlamalarınızı yapınız.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YTU Erasmus+ Program Birimi</a:t>
            </a:r>
          </a:p>
        </p:txBody>
      </p:sp>
    </p:spTree>
    <p:extLst>
      <p:ext uri="{BB962C8B-B14F-4D97-AF65-F5344CB8AC3E}">
        <p14:creationId xmlns:p14="http://schemas.microsoft.com/office/powerpoint/2010/main" val="2965479212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Özel 5">
      <a:dk1>
        <a:srgbClr val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70C0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1945</TotalTime>
  <Words>2910</Words>
  <Application>Microsoft Office PowerPoint</Application>
  <PresentationFormat>Özel</PresentationFormat>
  <Paragraphs>374</Paragraphs>
  <Slides>42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Geçmişe bakış</vt:lpstr>
      <vt:lpstr>ERASMUS+ ÖĞRENCİ HAREKETLİLİĞİ Öğrenim ve Staj Faaliyetleri Oryantasyon Sunumu 02 Nisan 2019</vt:lpstr>
      <vt:lpstr>Gündem</vt:lpstr>
      <vt:lpstr>Terimler</vt:lpstr>
      <vt:lpstr>PowerPoint Sunusu</vt:lpstr>
      <vt:lpstr>Faaliyet öncesi - Ön araştırma</vt:lpstr>
      <vt:lpstr>Faaliyet öncesi – Nomination</vt:lpstr>
      <vt:lpstr>Faaliyet öncesi - Application</vt:lpstr>
      <vt:lpstr>Faaliyet öncesi - Application</vt:lpstr>
      <vt:lpstr>Faaliyet öncesi – Belgeler</vt:lpstr>
      <vt:lpstr>Faaliyet öncesi – Dilekçeler</vt:lpstr>
      <vt:lpstr>Faaliyet Öncesi - Gidiş Dosyası</vt:lpstr>
      <vt:lpstr>Faaliyet Öncesi - Gidiş Dosyası</vt:lpstr>
      <vt:lpstr>Faaliyet Öncesi - Gidiş Dosyası</vt:lpstr>
      <vt:lpstr>Faaliyet Öncesi - Gidiş Dosyası</vt:lpstr>
      <vt:lpstr>Faaliyet Öncesi - Gidiş Dosyası</vt:lpstr>
      <vt:lpstr>Faaliyet Öncesi - Gidiş Dosyası</vt:lpstr>
      <vt:lpstr>Faaliyet Öncesi - Gidiş Dosyası</vt:lpstr>
      <vt:lpstr>Faaliyet Öncesi - Gidiş Dosyası</vt:lpstr>
      <vt:lpstr>Faaliyet öncesi - OLS</vt:lpstr>
      <vt:lpstr>Faaliyet öncesi - OLS</vt:lpstr>
      <vt:lpstr>Faaliyet öncesi - OLS</vt:lpstr>
      <vt:lpstr>Faaliyet öncesi - Seyahat </vt:lpstr>
      <vt:lpstr>Faaliyet öncesi – Pasaport/Vize</vt:lpstr>
      <vt:lpstr>Faaliyet öncesi - Hibe</vt:lpstr>
      <vt:lpstr>Faaliyet öncesi - Hibe</vt:lpstr>
      <vt:lpstr>Faaliyet öncesi - Hibe</vt:lpstr>
      <vt:lpstr>Faaliyet öncesi - Hibelerin öğrenci hesaplarına aktarılması</vt:lpstr>
      <vt:lpstr>PowerPoint Sunusu</vt:lpstr>
      <vt:lpstr>                                </vt:lpstr>
      <vt:lpstr>                                </vt:lpstr>
      <vt:lpstr>                                </vt:lpstr>
      <vt:lpstr>                                </vt:lpstr>
      <vt:lpstr>                                </vt:lpstr>
      <vt:lpstr>PowerPoint Sunusu</vt:lpstr>
      <vt:lpstr>Faaliyet sonrası - Belgeler </vt:lpstr>
      <vt:lpstr>Faaliyet sonrası - Belgeler </vt:lpstr>
      <vt:lpstr>Faaliyet sonrası - Belgeler </vt:lpstr>
      <vt:lpstr>Faaliyet sonrası - Belgeler </vt:lpstr>
      <vt:lpstr>Faaliyet sonrası - OLS </vt:lpstr>
      <vt:lpstr>Web sayfası, İletişim, Duyurular</vt:lpstr>
      <vt:lpstr>Web sayfası, İletişim, Duyurular</vt:lpstr>
      <vt:lpstr>Katılımınız için teşekkürler.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ÖĞRENCİ HAREKETLİLİĞİ Öğrenim Faaliyeti Oryantasyon Sunusu 23 Mart 2018</dc:title>
  <dc:creator>Asena</dc:creator>
  <cp:lastModifiedBy>HP</cp:lastModifiedBy>
  <cp:revision>204</cp:revision>
  <dcterms:created xsi:type="dcterms:W3CDTF">2016-03-04T06:58:02Z</dcterms:created>
  <dcterms:modified xsi:type="dcterms:W3CDTF">2019-04-08T08:10:29Z</dcterms:modified>
</cp:coreProperties>
</file>